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4" r:id="rId3"/>
    <p:sldId id="271" r:id="rId4"/>
    <p:sldId id="278" r:id="rId5"/>
    <p:sldId id="275" r:id="rId6"/>
    <p:sldId id="263" r:id="rId7"/>
    <p:sldId id="265" r:id="rId8"/>
    <p:sldId id="285" r:id="rId9"/>
    <p:sldId id="287" r:id="rId10"/>
    <p:sldId id="288" r:id="rId11"/>
    <p:sldId id="289" r:id="rId12"/>
    <p:sldId id="291" r:id="rId13"/>
    <p:sldId id="290" r:id="rId14"/>
    <p:sldId id="280" r:id="rId15"/>
    <p:sldId id="279" r:id="rId16"/>
    <p:sldId id="282" r:id="rId17"/>
    <p:sldId id="292" r:id="rId18"/>
    <p:sldId id="274"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C9AA3-2A98-45FD-8FCD-85B838E72536}" v="2" dt="2026-02-17T13:23:38.563"/>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86" autoAdjust="0"/>
  </p:normalViewPr>
  <p:slideViewPr>
    <p:cSldViewPr>
      <p:cViewPr varScale="1">
        <p:scale>
          <a:sx n="70" d="100"/>
          <a:sy n="70" d="100"/>
        </p:scale>
        <p:origin x="1166" y="2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B3B19-F5C0-4380-91CC-72C7B29402AD}" type="doc">
      <dgm:prSet loTypeId="urn:microsoft.com/office/officeart/2005/8/layout/pList2" loCatId="picture" qsTypeId="urn:microsoft.com/office/officeart/2005/8/quickstyle/simple1" qsCatId="simple" csTypeId="urn:microsoft.com/office/officeart/2005/8/colors/accent6_4" csCatId="accent6" phldr="1"/>
      <dgm:spPr/>
      <dgm:t>
        <a:bodyPr/>
        <a:lstStyle/>
        <a:p>
          <a:endParaRPr lang="en-US"/>
        </a:p>
      </dgm:t>
    </dgm:pt>
    <dgm:pt modelId="{1A7A6086-160D-4581-87B1-9D416699B81D}">
      <dgm:prSet phldrT="[Text]" custT="1"/>
      <dgm:spPr/>
      <dgm:t>
        <a:bodyPr/>
        <a:lstStyle/>
        <a:p>
          <a:r>
            <a:rPr lang="en-US" sz="1050" b="1" dirty="0"/>
            <a:t>Accountability</a:t>
          </a:r>
          <a:r>
            <a:rPr lang="en-US" sz="1100" dirty="0"/>
            <a:t> </a:t>
          </a:r>
          <a:r>
            <a:rPr lang="en-AE" sz="1000" dirty="0"/>
            <a:t>We hold ourselves accountable for delivering results and maintaining the highest standards of professionalism.</a:t>
          </a:r>
          <a:endParaRPr lang="en-US" sz="1000" dirty="0"/>
        </a:p>
      </dgm:t>
    </dgm:pt>
    <dgm:pt modelId="{4671A77F-9201-4447-87C5-BB39BD5B5E6B}" type="parTrans" cxnId="{90DFD199-D6F1-4718-997C-D59159CF963C}">
      <dgm:prSet/>
      <dgm:spPr/>
      <dgm:t>
        <a:bodyPr/>
        <a:lstStyle/>
        <a:p>
          <a:endParaRPr lang="en-US"/>
        </a:p>
      </dgm:t>
    </dgm:pt>
    <dgm:pt modelId="{D1FA501C-CE33-4FF6-AD36-D4B2536E34AF}" type="sibTrans" cxnId="{90DFD199-D6F1-4718-997C-D59159CF963C}">
      <dgm:prSet/>
      <dgm:spPr/>
      <dgm:t>
        <a:bodyPr/>
        <a:lstStyle/>
        <a:p>
          <a:endParaRPr lang="en-US"/>
        </a:p>
      </dgm:t>
    </dgm:pt>
    <dgm:pt modelId="{AD96C28A-E230-48DD-B775-258115B62618}">
      <dgm:prSet phldrT="[Text]"/>
      <dgm:spPr/>
      <dgm:t>
        <a:bodyPr/>
        <a:lstStyle/>
        <a:p>
          <a:r>
            <a:rPr lang="en-AE" b="1" dirty="0"/>
            <a:t>Novation (Innovation) </a:t>
          </a:r>
          <a:r>
            <a:rPr lang="en-AE" dirty="0"/>
            <a:t>We continuously innovate to provide cutting-edge solutions that keep our clients ahead of the curve.</a:t>
          </a:r>
          <a:endParaRPr lang="en-US" dirty="0"/>
        </a:p>
      </dgm:t>
    </dgm:pt>
    <dgm:pt modelId="{0B862148-A8A4-44AF-A236-E64230E5439B}" type="parTrans" cxnId="{61ED6198-D06A-41F7-A87E-AA633AA05DE2}">
      <dgm:prSet/>
      <dgm:spPr/>
      <dgm:t>
        <a:bodyPr/>
        <a:lstStyle/>
        <a:p>
          <a:endParaRPr lang="en-US"/>
        </a:p>
      </dgm:t>
    </dgm:pt>
    <dgm:pt modelId="{E8857DD2-32C6-43F7-8C9A-5F33024BC2BA}" type="sibTrans" cxnId="{61ED6198-D06A-41F7-A87E-AA633AA05DE2}">
      <dgm:prSet/>
      <dgm:spPr/>
      <dgm:t>
        <a:bodyPr/>
        <a:lstStyle/>
        <a:p>
          <a:endParaRPr lang="en-US"/>
        </a:p>
      </dgm:t>
    </dgm:pt>
    <dgm:pt modelId="{B141BCE4-962D-4482-A1CD-834772AEA4CE}">
      <dgm:prSet phldrT="[Text]"/>
      <dgm:spPr/>
      <dgm:t>
        <a:bodyPr/>
        <a:lstStyle/>
        <a:p>
          <a:pPr>
            <a:buSzPts val="1000"/>
            <a:buFont typeface="Symbol" panose="05050102010706020507" pitchFamily="18" charset="2"/>
            <a:buChar char=""/>
          </a:pPr>
          <a:r>
            <a:rPr lang="en-AE" b="1" dirty="0"/>
            <a:t>Leadership</a:t>
          </a:r>
        </a:p>
        <a:p>
          <a:pPr>
            <a:buSzPts val="1000"/>
            <a:buFont typeface="Symbol" panose="05050102010706020507" pitchFamily="18" charset="2"/>
            <a:buChar char=""/>
          </a:pPr>
          <a:r>
            <a:rPr lang="en-AE" b="1" dirty="0"/>
            <a:t> </a:t>
          </a:r>
          <a:r>
            <a:rPr lang="en-AE" dirty="0"/>
            <a:t>We lead by example, setting industry benchmarks and inspiring our clients to achieve greatness.</a:t>
          </a:r>
          <a:endParaRPr lang="en-US" dirty="0"/>
        </a:p>
      </dgm:t>
    </dgm:pt>
    <dgm:pt modelId="{95E04CDA-B0EF-431D-B737-7B4FC9516A86}" type="parTrans" cxnId="{50FE5051-E4F4-4147-8A30-0E97F89BBC59}">
      <dgm:prSet/>
      <dgm:spPr/>
      <dgm:t>
        <a:bodyPr/>
        <a:lstStyle/>
        <a:p>
          <a:endParaRPr lang="en-US"/>
        </a:p>
      </dgm:t>
    </dgm:pt>
    <dgm:pt modelId="{FAD89923-64BB-4A0F-99FD-E3DC508D8B05}" type="sibTrans" cxnId="{50FE5051-E4F4-4147-8A30-0E97F89BBC59}">
      <dgm:prSet/>
      <dgm:spPr/>
      <dgm:t>
        <a:bodyPr/>
        <a:lstStyle/>
        <a:p>
          <a:endParaRPr lang="en-US"/>
        </a:p>
      </dgm:t>
    </dgm:pt>
    <dgm:pt modelId="{C98AC61D-2F5A-4220-B0BA-513BA824BAD2}">
      <dgm:prSet/>
      <dgm:spPr/>
      <dgm:t>
        <a:bodyPr/>
        <a:lstStyle/>
        <a:p>
          <a:r>
            <a:rPr lang="en-AE" b="1" dirty="0"/>
            <a:t>Adaptability </a:t>
          </a:r>
          <a:r>
            <a:rPr lang="en-AE" dirty="0"/>
            <a:t>We remain agile and responsive to the unique needs of both SMEs and large enterprises in a dynamic market.</a:t>
          </a:r>
          <a:endParaRPr lang="en-US" dirty="0"/>
        </a:p>
      </dgm:t>
    </dgm:pt>
    <dgm:pt modelId="{9BBD331E-9981-462A-BD49-753C2D42DCBE}" type="parTrans" cxnId="{E5D8EE29-21F8-41E0-A6F2-D0A7959063D5}">
      <dgm:prSet/>
      <dgm:spPr/>
      <dgm:t>
        <a:bodyPr/>
        <a:lstStyle/>
        <a:p>
          <a:endParaRPr lang="en-US"/>
        </a:p>
      </dgm:t>
    </dgm:pt>
    <dgm:pt modelId="{388FB98D-6743-435C-89FE-81EF481B851C}" type="sibTrans" cxnId="{E5D8EE29-21F8-41E0-A6F2-D0A7959063D5}">
      <dgm:prSet/>
      <dgm:spPr/>
      <dgm:t>
        <a:bodyPr/>
        <a:lstStyle/>
        <a:p>
          <a:endParaRPr lang="en-US"/>
        </a:p>
      </dgm:t>
    </dgm:pt>
    <dgm:pt modelId="{81AE755C-44EE-41E4-90FB-E143C35BE5B4}">
      <dgm:prSet phldrT="[Text]"/>
      <dgm:spPr/>
      <dgm:t>
        <a:bodyPr/>
        <a:lstStyle/>
        <a:p>
          <a:r>
            <a:rPr lang="en-AE" b="1" dirty="0"/>
            <a:t>Yield (Results-Oriented) </a:t>
          </a:r>
        </a:p>
        <a:p>
          <a:r>
            <a:rPr lang="en-AE" dirty="0"/>
            <a:t>We are committed to delivering measurable, impactful outcomes that drive growth and success.</a:t>
          </a:r>
          <a:endParaRPr lang="en-US" dirty="0"/>
        </a:p>
      </dgm:t>
    </dgm:pt>
    <dgm:pt modelId="{F4652E97-E7A8-4C61-8D4B-9BE362791592}" type="parTrans" cxnId="{AD10D73A-C469-4CBC-BE29-A7A70F6298E8}">
      <dgm:prSet/>
      <dgm:spPr/>
      <dgm:t>
        <a:bodyPr/>
        <a:lstStyle/>
        <a:p>
          <a:endParaRPr lang="en-US"/>
        </a:p>
      </dgm:t>
    </dgm:pt>
    <dgm:pt modelId="{6FB0839B-62B8-4F6B-A71F-870A61A82BD2}" type="sibTrans" cxnId="{AD10D73A-C469-4CBC-BE29-A7A70F6298E8}">
      <dgm:prSet/>
      <dgm:spPr/>
      <dgm:t>
        <a:bodyPr/>
        <a:lstStyle/>
        <a:p>
          <a:endParaRPr lang="en-US"/>
        </a:p>
      </dgm:t>
    </dgm:pt>
    <dgm:pt modelId="{A2FAEA34-9871-4891-B187-014AC6DD449F}">
      <dgm:prSet phldrT="[Text]" custT="1"/>
      <dgm:spPr/>
      <dgm:t>
        <a:bodyPr/>
        <a:lstStyle/>
        <a:p>
          <a:r>
            <a:rPr lang="en-AE" sz="1050" b="1" dirty="0"/>
            <a:t>Sustainability</a:t>
          </a:r>
          <a:r>
            <a:rPr lang="en-AE" sz="1000" b="1" dirty="0"/>
            <a:t> </a:t>
          </a:r>
        </a:p>
        <a:p>
          <a:r>
            <a:rPr lang="en-AE" sz="1000" dirty="0"/>
            <a:t>We focus on creating long-term value, ensuring our clients' resilience and adaptability in a competitive world.</a:t>
          </a:r>
          <a:endParaRPr lang="en-US" sz="1000" dirty="0"/>
        </a:p>
      </dgm:t>
    </dgm:pt>
    <dgm:pt modelId="{E6C51FBF-D881-4CD7-9219-6FF742201D5D}" type="parTrans" cxnId="{63326305-F61C-4644-9D12-DA4142F3F928}">
      <dgm:prSet/>
      <dgm:spPr/>
      <dgm:t>
        <a:bodyPr/>
        <a:lstStyle/>
        <a:p>
          <a:endParaRPr lang="en-US"/>
        </a:p>
      </dgm:t>
    </dgm:pt>
    <dgm:pt modelId="{15D927D2-CB27-404A-9FFB-FCF268F82603}" type="sibTrans" cxnId="{63326305-F61C-4644-9D12-DA4142F3F928}">
      <dgm:prSet/>
      <dgm:spPr/>
      <dgm:t>
        <a:bodyPr/>
        <a:lstStyle/>
        <a:p>
          <a:endParaRPr lang="en-US"/>
        </a:p>
      </dgm:t>
    </dgm:pt>
    <dgm:pt modelId="{CA45AC57-CA59-4784-8836-8915042863C3}">
      <dgm:prSet phldrT="[Text]"/>
      <dgm:spPr/>
      <dgm:t>
        <a:bodyPr/>
        <a:lstStyle/>
        <a:p>
          <a:r>
            <a:rPr lang="en-AE" b="1" dirty="0"/>
            <a:t>Trust </a:t>
          </a:r>
        </a:p>
        <a:p>
          <a:r>
            <a:rPr lang="en-AE" dirty="0"/>
            <a:t>We build trust through transparency, honesty, and reliability in every interaction.</a:t>
          </a:r>
          <a:endParaRPr lang="en-US" dirty="0"/>
        </a:p>
      </dgm:t>
    </dgm:pt>
    <dgm:pt modelId="{96C1ED36-ECBB-4839-BE95-B9C012D42BEF}" type="parTrans" cxnId="{53B8D4AC-117B-46A9-8695-5497A4A0E6C3}">
      <dgm:prSet/>
      <dgm:spPr/>
      <dgm:t>
        <a:bodyPr/>
        <a:lstStyle/>
        <a:p>
          <a:endParaRPr lang="en-US"/>
        </a:p>
      </dgm:t>
    </dgm:pt>
    <dgm:pt modelId="{0FEC81E0-4822-42CD-A99C-B83867D5C166}" type="sibTrans" cxnId="{53B8D4AC-117B-46A9-8695-5497A4A0E6C3}">
      <dgm:prSet/>
      <dgm:spPr/>
      <dgm:t>
        <a:bodyPr/>
        <a:lstStyle/>
        <a:p>
          <a:endParaRPr lang="en-US"/>
        </a:p>
      </dgm:t>
    </dgm:pt>
    <dgm:pt modelId="{60CC4A40-74B5-490C-9557-383B9215EABD}">
      <dgm:prSet phldrT="[Text]"/>
      <dgm:spPr/>
      <dgm:t>
        <a:bodyPr/>
        <a:lstStyle/>
        <a:p>
          <a:r>
            <a:rPr lang="en-AE" b="1" dirty="0"/>
            <a:t>Empowerment </a:t>
          </a:r>
          <a:r>
            <a:rPr lang="en-AE" dirty="0"/>
            <a:t>We empower businesses of all sizes with the tools, knowledge, and confidence to take control of their future.</a:t>
          </a:r>
          <a:endParaRPr lang="en-US" dirty="0"/>
        </a:p>
      </dgm:t>
    </dgm:pt>
    <dgm:pt modelId="{3DE94086-7820-4B72-B65B-AC25F99E9E40}" type="parTrans" cxnId="{BF1A73E7-DF28-4586-8514-7F525A8972C6}">
      <dgm:prSet/>
      <dgm:spPr/>
      <dgm:t>
        <a:bodyPr/>
        <a:lstStyle/>
        <a:p>
          <a:endParaRPr lang="en-US"/>
        </a:p>
      </dgm:t>
    </dgm:pt>
    <dgm:pt modelId="{9E727157-F8AC-495A-9565-BAB4FEF803A4}" type="sibTrans" cxnId="{BF1A73E7-DF28-4586-8514-7F525A8972C6}">
      <dgm:prSet/>
      <dgm:spPr/>
      <dgm:t>
        <a:bodyPr/>
        <a:lstStyle/>
        <a:p>
          <a:endParaRPr lang="en-US"/>
        </a:p>
      </dgm:t>
    </dgm:pt>
    <dgm:pt modelId="{AE8599A7-D019-49BB-9E38-AA5704077946}" type="pres">
      <dgm:prSet presAssocID="{5B9B3B19-F5C0-4380-91CC-72C7B29402AD}" presName="Name0" presStyleCnt="0">
        <dgm:presLayoutVars>
          <dgm:dir/>
          <dgm:resizeHandles val="exact"/>
        </dgm:presLayoutVars>
      </dgm:prSet>
      <dgm:spPr/>
    </dgm:pt>
    <dgm:pt modelId="{256F7840-71E4-488E-9A1B-73647786FC16}" type="pres">
      <dgm:prSet presAssocID="{5B9B3B19-F5C0-4380-91CC-72C7B29402AD}" presName="bkgdShp" presStyleLbl="alignAccFollowNode1" presStyleIdx="0" presStyleCnt="1"/>
      <dgm:spPr/>
    </dgm:pt>
    <dgm:pt modelId="{6EF6E88E-125B-47A2-B10C-9907EB4BFCB4}" type="pres">
      <dgm:prSet presAssocID="{5B9B3B19-F5C0-4380-91CC-72C7B29402AD}" presName="linComp" presStyleCnt="0"/>
      <dgm:spPr/>
    </dgm:pt>
    <dgm:pt modelId="{624E5245-D42F-4193-ADB5-B9EE7D3029D0}" type="pres">
      <dgm:prSet presAssocID="{1A7A6086-160D-4581-87B1-9D416699B81D}" presName="compNode" presStyleCnt="0"/>
      <dgm:spPr/>
    </dgm:pt>
    <dgm:pt modelId="{5636E134-5F91-410B-990B-55F9DAF3A910}" type="pres">
      <dgm:prSet presAssocID="{1A7A6086-160D-4581-87B1-9D416699B81D}" presName="node" presStyleLbl="node1" presStyleIdx="0" presStyleCnt="8">
        <dgm:presLayoutVars>
          <dgm:bulletEnabled val="1"/>
        </dgm:presLayoutVars>
      </dgm:prSet>
      <dgm:spPr/>
    </dgm:pt>
    <dgm:pt modelId="{5E6483E0-46B5-4C5F-9F58-C8B431A4A7DE}" type="pres">
      <dgm:prSet presAssocID="{1A7A6086-160D-4581-87B1-9D416699B81D}" presName="invisiNode" presStyleLbl="node1" presStyleIdx="0" presStyleCnt="8"/>
      <dgm:spPr/>
    </dgm:pt>
    <dgm:pt modelId="{7E107CC1-1DD4-4970-8A6B-7FD04E9B9F3A}" type="pres">
      <dgm:prSet presAssocID="{1A7A6086-160D-4581-87B1-9D416699B81D}"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D6ADD3F-F09A-4B5B-8C99-D4354314CC1A}" type="pres">
      <dgm:prSet presAssocID="{D1FA501C-CE33-4FF6-AD36-D4B2536E34AF}" presName="sibTrans" presStyleLbl="sibTrans2D1" presStyleIdx="0" presStyleCnt="0"/>
      <dgm:spPr/>
    </dgm:pt>
    <dgm:pt modelId="{D516A037-1069-4F94-B689-FF6ED10DCCCD}" type="pres">
      <dgm:prSet presAssocID="{AD96C28A-E230-48DD-B775-258115B62618}" presName="compNode" presStyleCnt="0"/>
      <dgm:spPr/>
    </dgm:pt>
    <dgm:pt modelId="{4169CFB0-9850-4547-9B82-210642723530}" type="pres">
      <dgm:prSet presAssocID="{AD96C28A-E230-48DD-B775-258115B62618}" presName="node" presStyleLbl="node1" presStyleIdx="1" presStyleCnt="8">
        <dgm:presLayoutVars>
          <dgm:bulletEnabled val="1"/>
        </dgm:presLayoutVars>
      </dgm:prSet>
      <dgm:spPr/>
    </dgm:pt>
    <dgm:pt modelId="{8E434279-B023-438A-A956-BDCFB390AA00}" type="pres">
      <dgm:prSet presAssocID="{AD96C28A-E230-48DD-B775-258115B62618}" presName="invisiNode" presStyleLbl="node1" presStyleIdx="1" presStyleCnt="8"/>
      <dgm:spPr/>
    </dgm:pt>
    <dgm:pt modelId="{92623078-9FBC-4DC0-8FDE-3268BB818735}" type="pres">
      <dgm:prSet presAssocID="{AD96C28A-E230-48DD-B775-258115B62618}" presName="imagNode" presStyleLbl="fgImgPlac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DC29A6C0-4839-4E76-BA00-F5F4025F44EC}" type="pres">
      <dgm:prSet presAssocID="{E8857DD2-32C6-43F7-8C9A-5F33024BC2BA}" presName="sibTrans" presStyleLbl="sibTrans2D1" presStyleIdx="0" presStyleCnt="0"/>
      <dgm:spPr/>
    </dgm:pt>
    <dgm:pt modelId="{B620F115-306E-46B3-91F4-2827A2B4C1E8}" type="pres">
      <dgm:prSet presAssocID="{C98AC61D-2F5A-4220-B0BA-513BA824BAD2}" presName="compNode" presStyleCnt="0"/>
      <dgm:spPr/>
    </dgm:pt>
    <dgm:pt modelId="{086FA9B5-EB4D-4FDE-8B0A-609BC03E8545}" type="pres">
      <dgm:prSet presAssocID="{C98AC61D-2F5A-4220-B0BA-513BA824BAD2}" presName="node" presStyleLbl="node1" presStyleIdx="2" presStyleCnt="8">
        <dgm:presLayoutVars>
          <dgm:bulletEnabled val="1"/>
        </dgm:presLayoutVars>
      </dgm:prSet>
      <dgm:spPr/>
    </dgm:pt>
    <dgm:pt modelId="{F0227F99-01B4-403E-B2B0-A8ACBDA5AF3A}" type="pres">
      <dgm:prSet presAssocID="{C98AC61D-2F5A-4220-B0BA-513BA824BAD2}" presName="invisiNode" presStyleLbl="node1" presStyleIdx="2" presStyleCnt="8"/>
      <dgm:spPr/>
    </dgm:pt>
    <dgm:pt modelId="{0A85B6EF-5647-48E0-A19B-56208C7380A3}" type="pres">
      <dgm:prSet presAssocID="{C98AC61D-2F5A-4220-B0BA-513BA824BAD2}" presName="imagNode"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C6EB665E-BB67-4984-A49F-9F1C31ECB09C}" type="pres">
      <dgm:prSet presAssocID="{388FB98D-6743-435C-89FE-81EF481B851C}" presName="sibTrans" presStyleLbl="sibTrans2D1" presStyleIdx="0" presStyleCnt="0"/>
      <dgm:spPr/>
    </dgm:pt>
    <dgm:pt modelId="{7F3AB9EF-224D-4427-B5B1-2BD15FA51E01}" type="pres">
      <dgm:prSet presAssocID="{B141BCE4-962D-4482-A1CD-834772AEA4CE}" presName="compNode" presStyleCnt="0"/>
      <dgm:spPr/>
    </dgm:pt>
    <dgm:pt modelId="{39BFD5FC-EE9C-44A6-A02D-D980F2763D24}" type="pres">
      <dgm:prSet presAssocID="{B141BCE4-962D-4482-A1CD-834772AEA4CE}" presName="node" presStyleLbl="node1" presStyleIdx="3" presStyleCnt="8">
        <dgm:presLayoutVars>
          <dgm:bulletEnabled val="1"/>
        </dgm:presLayoutVars>
      </dgm:prSet>
      <dgm:spPr/>
    </dgm:pt>
    <dgm:pt modelId="{246F0DB5-6034-4CCB-BE81-DDDA62C06703}" type="pres">
      <dgm:prSet presAssocID="{B141BCE4-962D-4482-A1CD-834772AEA4CE}" presName="invisiNode" presStyleLbl="node1" presStyleIdx="3" presStyleCnt="8"/>
      <dgm:spPr/>
    </dgm:pt>
    <dgm:pt modelId="{0F55091E-5802-4394-A4AC-3E70C2761D93}" type="pres">
      <dgm:prSet presAssocID="{B141BCE4-962D-4482-A1CD-834772AEA4CE}" presName="imagNode" presStyleLbl="fgImgPlace1" presStyleIdx="3"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E293EE85-A8E4-40BF-B03A-6AA9A7676565}" type="pres">
      <dgm:prSet presAssocID="{FAD89923-64BB-4A0F-99FD-E3DC508D8B05}" presName="sibTrans" presStyleLbl="sibTrans2D1" presStyleIdx="0" presStyleCnt="0"/>
      <dgm:spPr/>
    </dgm:pt>
    <dgm:pt modelId="{2A79C96C-724D-4C1D-8C9F-A285A747400A}" type="pres">
      <dgm:prSet presAssocID="{81AE755C-44EE-41E4-90FB-E143C35BE5B4}" presName="compNode" presStyleCnt="0"/>
      <dgm:spPr/>
    </dgm:pt>
    <dgm:pt modelId="{0F1CDEE5-E3A0-4A14-9924-18AE07CF374D}" type="pres">
      <dgm:prSet presAssocID="{81AE755C-44EE-41E4-90FB-E143C35BE5B4}" presName="node" presStyleLbl="node1" presStyleIdx="4" presStyleCnt="8">
        <dgm:presLayoutVars>
          <dgm:bulletEnabled val="1"/>
        </dgm:presLayoutVars>
      </dgm:prSet>
      <dgm:spPr/>
    </dgm:pt>
    <dgm:pt modelId="{55E6528D-D63D-4B91-8929-C89CF6D7A2F6}" type="pres">
      <dgm:prSet presAssocID="{81AE755C-44EE-41E4-90FB-E143C35BE5B4}" presName="invisiNode" presStyleLbl="node1" presStyleIdx="4" presStyleCnt="8"/>
      <dgm:spPr/>
    </dgm:pt>
    <dgm:pt modelId="{E7E1DFFD-3F9C-497F-BC1C-54A69013DF7F}" type="pres">
      <dgm:prSet presAssocID="{81AE755C-44EE-41E4-90FB-E143C35BE5B4}" presName="imagNode" presStyleLbl="fgImgPlace1" presStyleIdx="4"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3B5D622B-5D3B-4D51-93E9-037C75F8A223}" type="pres">
      <dgm:prSet presAssocID="{6FB0839B-62B8-4F6B-A71F-870A61A82BD2}" presName="sibTrans" presStyleLbl="sibTrans2D1" presStyleIdx="0" presStyleCnt="0"/>
      <dgm:spPr/>
    </dgm:pt>
    <dgm:pt modelId="{3FB28537-096E-461D-9393-E954D0F64C7B}" type="pres">
      <dgm:prSet presAssocID="{A2FAEA34-9871-4891-B187-014AC6DD449F}" presName="compNode" presStyleCnt="0"/>
      <dgm:spPr/>
    </dgm:pt>
    <dgm:pt modelId="{03ADC414-61A7-4C33-A496-A63577A12239}" type="pres">
      <dgm:prSet presAssocID="{A2FAEA34-9871-4891-B187-014AC6DD449F}" presName="node" presStyleLbl="node1" presStyleIdx="5" presStyleCnt="8">
        <dgm:presLayoutVars>
          <dgm:bulletEnabled val="1"/>
        </dgm:presLayoutVars>
      </dgm:prSet>
      <dgm:spPr/>
    </dgm:pt>
    <dgm:pt modelId="{A744BF84-0E4B-401B-BBAE-49074B2DD546}" type="pres">
      <dgm:prSet presAssocID="{A2FAEA34-9871-4891-B187-014AC6DD449F}" presName="invisiNode" presStyleLbl="node1" presStyleIdx="5" presStyleCnt="8"/>
      <dgm:spPr/>
    </dgm:pt>
    <dgm:pt modelId="{1BBD9F40-DF70-4550-9A42-38E9EF4F622A}" type="pres">
      <dgm:prSet presAssocID="{A2FAEA34-9871-4891-B187-014AC6DD449F}" presName="imagNode" presStyleLbl="fgImgPlace1" presStyleIdx="5"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dgm:spPr>
    </dgm:pt>
    <dgm:pt modelId="{69B71B4F-9A41-41E8-BDE0-77FE0854E68D}" type="pres">
      <dgm:prSet presAssocID="{15D927D2-CB27-404A-9FFB-FCF268F82603}" presName="sibTrans" presStyleLbl="sibTrans2D1" presStyleIdx="0" presStyleCnt="0"/>
      <dgm:spPr/>
    </dgm:pt>
    <dgm:pt modelId="{36707905-FFBA-4692-B543-206B3FCDDE5F}" type="pres">
      <dgm:prSet presAssocID="{CA45AC57-CA59-4784-8836-8915042863C3}" presName="compNode" presStyleCnt="0"/>
      <dgm:spPr/>
    </dgm:pt>
    <dgm:pt modelId="{F1067BD6-0D27-4860-89BB-F8F8AE341E11}" type="pres">
      <dgm:prSet presAssocID="{CA45AC57-CA59-4784-8836-8915042863C3}" presName="node" presStyleLbl="node1" presStyleIdx="6" presStyleCnt="8">
        <dgm:presLayoutVars>
          <dgm:bulletEnabled val="1"/>
        </dgm:presLayoutVars>
      </dgm:prSet>
      <dgm:spPr/>
    </dgm:pt>
    <dgm:pt modelId="{A26D167A-7074-4028-84FB-57797A7E0BDD}" type="pres">
      <dgm:prSet presAssocID="{CA45AC57-CA59-4784-8836-8915042863C3}" presName="invisiNode" presStyleLbl="node1" presStyleIdx="6" presStyleCnt="8"/>
      <dgm:spPr/>
    </dgm:pt>
    <dgm:pt modelId="{1F19E687-2D13-453B-A46F-8E30DA8EEE98}" type="pres">
      <dgm:prSet presAssocID="{CA45AC57-CA59-4784-8836-8915042863C3}" presName="imagNode" presStyleLbl="fgImgPlace1" presStyleIdx="6"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 modelId="{8C315D77-5FE6-43E7-8913-35917C3CE5EA}" type="pres">
      <dgm:prSet presAssocID="{0FEC81E0-4822-42CD-A99C-B83867D5C166}" presName="sibTrans" presStyleLbl="sibTrans2D1" presStyleIdx="0" presStyleCnt="0"/>
      <dgm:spPr/>
    </dgm:pt>
    <dgm:pt modelId="{DB74FDD7-1BC5-490B-B0F9-AF4F50748533}" type="pres">
      <dgm:prSet presAssocID="{60CC4A40-74B5-490C-9557-383B9215EABD}" presName="compNode" presStyleCnt="0"/>
      <dgm:spPr/>
    </dgm:pt>
    <dgm:pt modelId="{DA93B8FA-C945-4DA7-9462-A0A313E204EA}" type="pres">
      <dgm:prSet presAssocID="{60CC4A40-74B5-490C-9557-383B9215EABD}" presName="node" presStyleLbl="node1" presStyleIdx="7" presStyleCnt="8">
        <dgm:presLayoutVars>
          <dgm:bulletEnabled val="1"/>
        </dgm:presLayoutVars>
      </dgm:prSet>
      <dgm:spPr/>
    </dgm:pt>
    <dgm:pt modelId="{4AEB9105-B737-41E9-933C-49EBC59A032B}" type="pres">
      <dgm:prSet presAssocID="{60CC4A40-74B5-490C-9557-383B9215EABD}" presName="invisiNode" presStyleLbl="node1" presStyleIdx="7" presStyleCnt="8"/>
      <dgm:spPr/>
    </dgm:pt>
    <dgm:pt modelId="{8E8745E5-1AE5-45AE-B041-695AA1EF695C}" type="pres">
      <dgm:prSet presAssocID="{60CC4A40-74B5-490C-9557-383B9215EABD}" presName="imagNode" presStyleLbl="fgImgPlace1" presStyleIdx="7"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dgm:spPr>
    </dgm:pt>
  </dgm:ptLst>
  <dgm:cxnLst>
    <dgm:cxn modelId="{63326305-F61C-4644-9D12-DA4142F3F928}" srcId="{5B9B3B19-F5C0-4380-91CC-72C7B29402AD}" destId="{A2FAEA34-9871-4891-B187-014AC6DD449F}" srcOrd="5" destOrd="0" parTransId="{E6C51FBF-D881-4CD7-9219-6FF742201D5D}" sibTransId="{15D927D2-CB27-404A-9FFB-FCF268F82603}"/>
    <dgm:cxn modelId="{5B55410C-20C5-4EF2-908C-80354618E385}" type="presOf" srcId="{5B9B3B19-F5C0-4380-91CC-72C7B29402AD}" destId="{AE8599A7-D019-49BB-9E38-AA5704077946}" srcOrd="0" destOrd="0" presId="urn:microsoft.com/office/officeart/2005/8/layout/pList2"/>
    <dgm:cxn modelId="{2BACA11D-7329-4814-AB6D-10EB4DD02C8E}" type="presOf" srcId="{6FB0839B-62B8-4F6B-A71F-870A61A82BD2}" destId="{3B5D622B-5D3B-4D51-93E9-037C75F8A223}" srcOrd="0" destOrd="0" presId="urn:microsoft.com/office/officeart/2005/8/layout/pList2"/>
    <dgm:cxn modelId="{E5D8EE29-21F8-41E0-A6F2-D0A7959063D5}" srcId="{5B9B3B19-F5C0-4380-91CC-72C7B29402AD}" destId="{C98AC61D-2F5A-4220-B0BA-513BA824BAD2}" srcOrd="2" destOrd="0" parTransId="{9BBD331E-9981-462A-BD49-753C2D42DCBE}" sibTransId="{388FB98D-6743-435C-89FE-81EF481B851C}"/>
    <dgm:cxn modelId="{C6A0672C-F799-46FB-B581-B56926A98C88}" type="presOf" srcId="{388FB98D-6743-435C-89FE-81EF481B851C}" destId="{C6EB665E-BB67-4984-A49F-9F1C31ECB09C}" srcOrd="0" destOrd="0" presId="urn:microsoft.com/office/officeart/2005/8/layout/pList2"/>
    <dgm:cxn modelId="{B3B89235-401B-4CA4-8524-7251774D5D81}" type="presOf" srcId="{A2FAEA34-9871-4891-B187-014AC6DD449F}" destId="{03ADC414-61A7-4C33-A496-A63577A12239}" srcOrd="0" destOrd="0" presId="urn:microsoft.com/office/officeart/2005/8/layout/pList2"/>
    <dgm:cxn modelId="{F17C7C39-A7B5-47E4-8927-9CD671E88206}" type="presOf" srcId="{CA45AC57-CA59-4784-8836-8915042863C3}" destId="{F1067BD6-0D27-4860-89BB-F8F8AE341E11}" srcOrd="0" destOrd="0" presId="urn:microsoft.com/office/officeart/2005/8/layout/pList2"/>
    <dgm:cxn modelId="{AD10D73A-C469-4CBC-BE29-A7A70F6298E8}" srcId="{5B9B3B19-F5C0-4380-91CC-72C7B29402AD}" destId="{81AE755C-44EE-41E4-90FB-E143C35BE5B4}" srcOrd="4" destOrd="0" parTransId="{F4652E97-E7A8-4C61-8D4B-9BE362791592}" sibTransId="{6FB0839B-62B8-4F6B-A71F-870A61A82BD2}"/>
    <dgm:cxn modelId="{50FE5051-E4F4-4147-8A30-0E97F89BBC59}" srcId="{5B9B3B19-F5C0-4380-91CC-72C7B29402AD}" destId="{B141BCE4-962D-4482-A1CD-834772AEA4CE}" srcOrd="3" destOrd="0" parTransId="{95E04CDA-B0EF-431D-B737-7B4FC9516A86}" sibTransId="{FAD89923-64BB-4A0F-99FD-E3DC508D8B05}"/>
    <dgm:cxn modelId="{BA6EE072-0221-44B4-8229-73BA0CA9B846}" type="presOf" srcId="{15D927D2-CB27-404A-9FFB-FCF268F82603}" destId="{69B71B4F-9A41-41E8-BDE0-77FE0854E68D}" srcOrd="0" destOrd="0" presId="urn:microsoft.com/office/officeart/2005/8/layout/pList2"/>
    <dgm:cxn modelId="{ED9F3A53-8ADF-480A-823E-5B6353AC420D}" type="presOf" srcId="{81AE755C-44EE-41E4-90FB-E143C35BE5B4}" destId="{0F1CDEE5-E3A0-4A14-9924-18AE07CF374D}" srcOrd="0" destOrd="0" presId="urn:microsoft.com/office/officeart/2005/8/layout/pList2"/>
    <dgm:cxn modelId="{43166355-1871-455D-9AE3-F58CE2657F4F}" type="presOf" srcId="{FAD89923-64BB-4A0F-99FD-E3DC508D8B05}" destId="{E293EE85-A8E4-40BF-B03A-6AA9A7676565}" srcOrd="0" destOrd="0" presId="urn:microsoft.com/office/officeart/2005/8/layout/pList2"/>
    <dgm:cxn modelId="{62FF0159-6A27-4D8F-818D-756246B1FF88}" type="presOf" srcId="{AD96C28A-E230-48DD-B775-258115B62618}" destId="{4169CFB0-9850-4547-9B82-210642723530}" srcOrd="0" destOrd="0" presId="urn:microsoft.com/office/officeart/2005/8/layout/pList2"/>
    <dgm:cxn modelId="{71926F7F-D948-498A-AA36-0685700ED72A}" type="presOf" srcId="{60CC4A40-74B5-490C-9557-383B9215EABD}" destId="{DA93B8FA-C945-4DA7-9462-A0A313E204EA}" srcOrd="0" destOrd="0" presId="urn:microsoft.com/office/officeart/2005/8/layout/pList2"/>
    <dgm:cxn modelId="{61ED6198-D06A-41F7-A87E-AA633AA05DE2}" srcId="{5B9B3B19-F5C0-4380-91CC-72C7B29402AD}" destId="{AD96C28A-E230-48DD-B775-258115B62618}" srcOrd="1" destOrd="0" parTransId="{0B862148-A8A4-44AF-A236-E64230E5439B}" sibTransId="{E8857DD2-32C6-43F7-8C9A-5F33024BC2BA}"/>
    <dgm:cxn modelId="{90DFD199-D6F1-4718-997C-D59159CF963C}" srcId="{5B9B3B19-F5C0-4380-91CC-72C7B29402AD}" destId="{1A7A6086-160D-4581-87B1-9D416699B81D}" srcOrd="0" destOrd="0" parTransId="{4671A77F-9201-4447-87C5-BB39BD5B5E6B}" sibTransId="{D1FA501C-CE33-4FF6-AD36-D4B2536E34AF}"/>
    <dgm:cxn modelId="{4433B29D-2AF3-409F-8D32-ED23BD50F604}" type="presOf" srcId="{C98AC61D-2F5A-4220-B0BA-513BA824BAD2}" destId="{086FA9B5-EB4D-4FDE-8B0A-609BC03E8545}" srcOrd="0" destOrd="0" presId="urn:microsoft.com/office/officeart/2005/8/layout/pList2"/>
    <dgm:cxn modelId="{DB6AA5A6-E903-48D2-8B91-82D13FB88576}" type="presOf" srcId="{B141BCE4-962D-4482-A1CD-834772AEA4CE}" destId="{39BFD5FC-EE9C-44A6-A02D-D980F2763D24}" srcOrd="0" destOrd="0" presId="urn:microsoft.com/office/officeart/2005/8/layout/pList2"/>
    <dgm:cxn modelId="{53B8D4AC-117B-46A9-8695-5497A4A0E6C3}" srcId="{5B9B3B19-F5C0-4380-91CC-72C7B29402AD}" destId="{CA45AC57-CA59-4784-8836-8915042863C3}" srcOrd="6" destOrd="0" parTransId="{96C1ED36-ECBB-4839-BE95-B9C012D42BEF}" sibTransId="{0FEC81E0-4822-42CD-A99C-B83867D5C166}"/>
    <dgm:cxn modelId="{CF1FE0C2-5A87-47BC-8ADA-0ACDDA4C5E60}" type="presOf" srcId="{0FEC81E0-4822-42CD-A99C-B83867D5C166}" destId="{8C315D77-5FE6-43E7-8913-35917C3CE5EA}" srcOrd="0" destOrd="0" presId="urn:microsoft.com/office/officeart/2005/8/layout/pList2"/>
    <dgm:cxn modelId="{23C483C4-579D-43D1-8A3B-4A24EE2F93EE}" type="presOf" srcId="{E8857DD2-32C6-43F7-8C9A-5F33024BC2BA}" destId="{DC29A6C0-4839-4E76-BA00-F5F4025F44EC}" srcOrd="0" destOrd="0" presId="urn:microsoft.com/office/officeart/2005/8/layout/pList2"/>
    <dgm:cxn modelId="{D7172DCB-DD3A-4BCF-928C-787505A733F7}" type="presOf" srcId="{D1FA501C-CE33-4FF6-AD36-D4B2536E34AF}" destId="{5D6ADD3F-F09A-4B5B-8C99-D4354314CC1A}" srcOrd="0" destOrd="0" presId="urn:microsoft.com/office/officeart/2005/8/layout/pList2"/>
    <dgm:cxn modelId="{BF1A73E7-DF28-4586-8514-7F525A8972C6}" srcId="{5B9B3B19-F5C0-4380-91CC-72C7B29402AD}" destId="{60CC4A40-74B5-490C-9557-383B9215EABD}" srcOrd="7" destOrd="0" parTransId="{3DE94086-7820-4B72-B65B-AC25F99E9E40}" sibTransId="{9E727157-F8AC-495A-9565-BAB4FEF803A4}"/>
    <dgm:cxn modelId="{21EF2EF9-E6C5-43CB-8C9D-4EAA38CC60DD}" type="presOf" srcId="{1A7A6086-160D-4581-87B1-9D416699B81D}" destId="{5636E134-5F91-410B-990B-55F9DAF3A910}" srcOrd="0" destOrd="0" presId="urn:microsoft.com/office/officeart/2005/8/layout/pList2"/>
    <dgm:cxn modelId="{DB06A4C0-1AA6-4EC3-AC87-9D2CC29242F4}" type="presParOf" srcId="{AE8599A7-D019-49BB-9E38-AA5704077946}" destId="{256F7840-71E4-488E-9A1B-73647786FC16}" srcOrd="0" destOrd="0" presId="urn:microsoft.com/office/officeart/2005/8/layout/pList2"/>
    <dgm:cxn modelId="{A6BD0A1E-76A7-48A0-A5A4-5913C03DE1AA}" type="presParOf" srcId="{AE8599A7-D019-49BB-9E38-AA5704077946}" destId="{6EF6E88E-125B-47A2-B10C-9907EB4BFCB4}" srcOrd="1" destOrd="0" presId="urn:microsoft.com/office/officeart/2005/8/layout/pList2"/>
    <dgm:cxn modelId="{187A8266-CA85-417A-BC7C-73A6D82BB67C}" type="presParOf" srcId="{6EF6E88E-125B-47A2-B10C-9907EB4BFCB4}" destId="{624E5245-D42F-4193-ADB5-B9EE7D3029D0}" srcOrd="0" destOrd="0" presId="urn:microsoft.com/office/officeart/2005/8/layout/pList2"/>
    <dgm:cxn modelId="{6A2F4E56-C87E-4D71-AAEC-ECB57EA33091}" type="presParOf" srcId="{624E5245-D42F-4193-ADB5-B9EE7D3029D0}" destId="{5636E134-5F91-410B-990B-55F9DAF3A910}" srcOrd="0" destOrd="0" presId="urn:microsoft.com/office/officeart/2005/8/layout/pList2"/>
    <dgm:cxn modelId="{A3AF63A6-62CC-4D19-98BD-13D30EE332A7}" type="presParOf" srcId="{624E5245-D42F-4193-ADB5-B9EE7D3029D0}" destId="{5E6483E0-46B5-4C5F-9F58-C8B431A4A7DE}" srcOrd="1" destOrd="0" presId="urn:microsoft.com/office/officeart/2005/8/layout/pList2"/>
    <dgm:cxn modelId="{48CAA191-2B5D-4683-AC16-D1FA05E002C7}" type="presParOf" srcId="{624E5245-D42F-4193-ADB5-B9EE7D3029D0}" destId="{7E107CC1-1DD4-4970-8A6B-7FD04E9B9F3A}" srcOrd="2" destOrd="0" presId="urn:microsoft.com/office/officeart/2005/8/layout/pList2"/>
    <dgm:cxn modelId="{E6821BA2-DE74-4A98-871B-81A235822CB3}" type="presParOf" srcId="{6EF6E88E-125B-47A2-B10C-9907EB4BFCB4}" destId="{5D6ADD3F-F09A-4B5B-8C99-D4354314CC1A}" srcOrd="1" destOrd="0" presId="urn:microsoft.com/office/officeart/2005/8/layout/pList2"/>
    <dgm:cxn modelId="{047D2EFF-BA0D-4729-BB04-FC995769C00B}" type="presParOf" srcId="{6EF6E88E-125B-47A2-B10C-9907EB4BFCB4}" destId="{D516A037-1069-4F94-B689-FF6ED10DCCCD}" srcOrd="2" destOrd="0" presId="urn:microsoft.com/office/officeart/2005/8/layout/pList2"/>
    <dgm:cxn modelId="{AEC03F51-303B-46C9-B2D5-48B5A83D982D}" type="presParOf" srcId="{D516A037-1069-4F94-B689-FF6ED10DCCCD}" destId="{4169CFB0-9850-4547-9B82-210642723530}" srcOrd="0" destOrd="0" presId="urn:microsoft.com/office/officeart/2005/8/layout/pList2"/>
    <dgm:cxn modelId="{A3EC4AC2-C90A-4A54-9468-A27F78FF1891}" type="presParOf" srcId="{D516A037-1069-4F94-B689-FF6ED10DCCCD}" destId="{8E434279-B023-438A-A956-BDCFB390AA00}" srcOrd="1" destOrd="0" presId="urn:microsoft.com/office/officeart/2005/8/layout/pList2"/>
    <dgm:cxn modelId="{51A954AB-1D8F-4D4C-B7F5-7F3A33ED9C31}" type="presParOf" srcId="{D516A037-1069-4F94-B689-FF6ED10DCCCD}" destId="{92623078-9FBC-4DC0-8FDE-3268BB818735}" srcOrd="2" destOrd="0" presId="urn:microsoft.com/office/officeart/2005/8/layout/pList2"/>
    <dgm:cxn modelId="{88A37072-ED28-43B1-AD84-7D0D277CF10C}" type="presParOf" srcId="{6EF6E88E-125B-47A2-B10C-9907EB4BFCB4}" destId="{DC29A6C0-4839-4E76-BA00-F5F4025F44EC}" srcOrd="3" destOrd="0" presId="urn:microsoft.com/office/officeart/2005/8/layout/pList2"/>
    <dgm:cxn modelId="{016B8BA8-E2B4-4795-89D3-4B1D5160A4C4}" type="presParOf" srcId="{6EF6E88E-125B-47A2-B10C-9907EB4BFCB4}" destId="{B620F115-306E-46B3-91F4-2827A2B4C1E8}" srcOrd="4" destOrd="0" presId="urn:microsoft.com/office/officeart/2005/8/layout/pList2"/>
    <dgm:cxn modelId="{3D0B2F08-EF90-45B2-BFBD-BE2FBBD6CD31}" type="presParOf" srcId="{B620F115-306E-46B3-91F4-2827A2B4C1E8}" destId="{086FA9B5-EB4D-4FDE-8B0A-609BC03E8545}" srcOrd="0" destOrd="0" presId="urn:microsoft.com/office/officeart/2005/8/layout/pList2"/>
    <dgm:cxn modelId="{84862ADE-E52E-4052-BE20-DB049BCFA36D}" type="presParOf" srcId="{B620F115-306E-46B3-91F4-2827A2B4C1E8}" destId="{F0227F99-01B4-403E-B2B0-A8ACBDA5AF3A}" srcOrd="1" destOrd="0" presId="urn:microsoft.com/office/officeart/2005/8/layout/pList2"/>
    <dgm:cxn modelId="{D4C83431-FFCD-4F69-8C66-CA5EEA3BF254}" type="presParOf" srcId="{B620F115-306E-46B3-91F4-2827A2B4C1E8}" destId="{0A85B6EF-5647-48E0-A19B-56208C7380A3}" srcOrd="2" destOrd="0" presId="urn:microsoft.com/office/officeart/2005/8/layout/pList2"/>
    <dgm:cxn modelId="{AE2848FB-3559-413D-9924-51B5A4F0D5A1}" type="presParOf" srcId="{6EF6E88E-125B-47A2-B10C-9907EB4BFCB4}" destId="{C6EB665E-BB67-4984-A49F-9F1C31ECB09C}" srcOrd="5" destOrd="0" presId="urn:microsoft.com/office/officeart/2005/8/layout/pList2"/>
    <dgm:cxn modelId="{DF752B80-2611-4A82-80BD-1069C3853052}" type="presParOf" srcId="{6EF6E88E-125B-47A2-B10C-9907EB4BFCB4}" destId="{7F3AB9EF-224D-4427-B5B1-2BD15FA51E01}" srcOrd="6" destOrd="0" presId="urn:microsoft.com/office/officeart/2005/8/layout/pList2"/>
    <dgm:cxn modelId="{2262C46A-5F81-47B4-A9B5-F3373CB489BE}" type="presParOf" srcId="{7F3AB9EF-224D-4427-B5B1-2BD15FA51E01}" destId="{39BFD5FC-EE9C-44A6-A02D-D980F2763D24}" srcOrd="0" destOrd="0" presId="urn:microsoft.com/office/officeart/2005/8/layout/pList2"/>
    <dgm:cxn modelId="{F06158FA-6A61-4FAE-B347-CE3504A27610}" type="presParOf" srcId="{7F3AB9EF-224D-4427-B5B1-2BD15FA51E01}" destId="{246F0DB5-6034-4CCB-BE81-DDDA62C06703}" srcOrd="1" destOrd="0" presId="urn:microsoft.com/office/officeart/2005/8/layout/pList2"/>
    <dgm:cxn modelId="{94B719E4-10D0-4C8F-AC01-9B63AE5E7F12}" type="presParOf" srcId="{7F3AB9EF-224D-4427-B5B1-2BD15FA51E01}" destId="{0F55091E-5802-4394-A4AC-3E70C2761D93}" srcOrd="2" destOrd="0" presId="urn:microsoft.com/office/officeart/2005/8/layout/pList2"/>
    <dgm:cxn modelId="{4C11735E-3F05-45AE-AA9B-97004E564064}" type="presParOf" srcId="{6EF6E88E-125B-47A2-B10C-9907EB4BFCB4}" destId="{E293EE85-A8E4-40BF-B03A-6AA9A7676565}" srcOrd="7" destOrd="0" presId="urn:microsoft.com/office/officeart/2005/8/layout/pList2"/>
    <dgm:cxn modelId="{B0A278A9-DFA9-4E58-99D1-FA55298ED647}" type="presParOf" srcId="{6EF6E88E-125B-47A2-B10C-9907EB4BFCB4}" destId="{2A79C96C-724D-4C1D-8C9F-A285A747400A}" srcOrd="8" destOrd="0" presId="urn:microsoft.com/office/officeart/2005/8/layout/pList2"/>
    <dgm:cxn modelId="{75E4964D-6665-49FD-BB8E-371EF4DFB197}" type="presParOf" srcId="{2A79C96C-724D-4C1D-8C9F-A285A747400A}" destId="{0F1CDEE5-E3A0-4A14-9924-18AE07CF374D}" srcOrd="0" destOrd="0" presId="urn:microsoft.com/office/officeart/2005/8/layout/pList2"/>
    <dgm:cxn modelId="{05E24F0D-1CCA-4EA5-A421-9635D20FF8D3}" type="presParOf" srcId="{2A79C96C-724D-4C1D-8C9F-A285A747400A}" destId="{55E6528D-D63D-4B91-8929-C89CF6D7A2F6}" srcOrd="1" destOrd="0" presId="urn:microsoft.com/office/officeart/2005/8/layout/pList2"/>
    <dgm:cxn modelId="{363FEA97-10C7-46E6-A6EA-7C96DE29B624}" type="presParOf" srcId="{2A79C96C-724D-4C1D-8C9F-A285A747400A}" destId="{E7E1DFFD-3F9C-497F-BC1C-54A69013DF7F}" srcOrd="2" destOrd="0" presId="urn:microsoft.com/office/officeart/2005/8/layout/pList2"/>
    <dgm:cxn modelId="{3DE0C8B9-B9EA-4F69-85E9-08F63CFA58A9}" type="presParOf" srcId="{6EF6E88E-125B-47A2-B10C-9907EB4BFCB4}" destId="{3B5D622B-5D3B-4D51-93E9-037C75F8A223}" srcOrd="9" destOrd="0" presId="urn:microsoft.com/office/officeart/2005/8/layout/pList2"/>
    <dgm:cxn modelId="{C0E55CC5-229E-4BD4-B2E4-F77BB96D65D7}" type="presParOf" srcId="{6EF6E88E-125B-47A2-B10C-9907EB4BFCB4}" destId="{3FB28537-096E-461D-9393-E954D0F64C7B}" srcOrd="10" destOrd="0" presId="urn:microsoft.com/office/officeart/2005/8/layout/pList2"/>
    <dgm:cxn modelId="{7608397C-6771-4F6A-8B15-B66A6B3516D7}" type="presParOf" srcId="{3FB28537-096E-461D-9393-E954D0F64C7B}" destId="{03ADC414-61A7-4C33-A496-A63577A12239}" srcOrd="0" destOrd="0" presId="urn:microsoft.com/office/officeart/2005/8/layout/pList2"/>
    <dgm:cxn modelId="{B9DAAE72-B866-49C2-BEC5-1BC1AB1E4613}" type="presParOf" srcId="{3FB28537-096E-461D-9393-E954D0F64C7B}" destId="{A744BF84-0E4B-401B-BBAE-49074B2DD546}" srcOrd="1" destOrd="0" presId="urn:microsoft.com/office/officeart/2005/8/layout/pList2"/>
    <dgm:cxn modelId="{50B38690-F9F8-4244-99F0-759F70F1DCEB}" type="presParOf" srcId="{3FB28537-096E-461D-9393-E954D0F64C7B}" destId="{1BBD9F40-DF70-4550-9A42-38E9EF4F622A}" srcOrd="2" destOrd="0" presId="urn:microsoft.com/office/officeart/2005/8/layout/pList2"/>
    <dgm:cxn modelId="{91CA59AB-B9D6-4ABF-9BF8-1AC11181F27C}" type="presParOf" srcId="{6EF6E88E-125B-47A2-B10C-9907EB4BFCB4}" destId="{69B71B4F-9A41-41E8-BDE0-77FE0854E68D}" srcOrd="11" destOrd="0" presId="urn:microsoft.com/office/officeart/2005/8/layout/pList2"/>
    <dgm:cxn modelId="{D550760C-BAB1-4BF2-99B5-72720BA4120D}" type="presParOf" srcId="{6EF6E88E-125B-47A2-B10C-9907EB4BFCB4}" destId="{36707905-FFBA-4692-B543-206B3FCDDE5F}" srcOrd="12" destOrd="0" presId="urn:microsoft.com/office/officeart/2005/8/layout/pList2"/>
    <dgm:cxn modelId="{9BA0A481-AC7C-4804-A6CC-1151CB004D54}" type="presParOf" srcId="{36707905-FFBA-4692-B543-206B3FCDDE5F}" destId="{F1067BD6-0D27-4860-89BB-F8F8AE341E11}" srcOrd="0" destOrd="0" presId="urn:microsoft.com/office/officeart/2005/8/layout/pList2"/>
    <dgm:cxn modelId="{25BB1EAB-B691-47E9-B61E-50C3E8CD3284}" type="presParOf" srcId="{36707905-FFBA-4692-B543-206B3FCDDE5F}" destId="{A26D167A-7074-4028-84FB-57797A7E0BDD}" srcOrd="1" destOrd="0" presId="urn:microsoft.com/office/officeart/2005/8/layout/pList2"/>
    <dgm:cxn modelId="{44446E27-7D37-4E4B-86AE-5AD5209328FE}" type="presParOf" srcId="{36707905-FFBA-4692-B543-206B3FCDDE5F}" destId="{1F19E687-2D13-453B-A46F-8E30DA8EEE98}" srcOrd="2" destOrd="0" presId="urn:microsoft.com/office/officeart/2005/8/layout/pList2"/>
    <dgm:cxn modelId="{2ED37BA0-803B-46BD-8C55-58A4D7E920F8}" type="presParOf" srcId="{6EF6E88E-125B-47A2-B10C-9907EB4BFCB4}" destId="{8C315D77-5FE6-43E7-8913-35917C3CE5EA}" srcOrd="13" destOrd="0" presId="urn:microsoft.com/office/officeart/2005/8/layout/pList2"/>
    <dgm:cxn modelId="{6F675408-C120-4461-9621-A26D268E0126}" type="presParOf" srcId="{6EF6E88E-125B-47A2-B10C-9907EB4BFCB4}" destId="{DB74FDD7-1BC5-490B-B0F9-AF4F50748533}" srcOrd="14" destOrd="0" presId="urn:microsoft.com/office/officeart/2005/8/layout/pList2"/>
    <dgm:cxn modelId="{D1196F42-CD59-42F2-A419-2F97BC0D87FF}" type="presParOf" srcId="{DB74FDD7-1BC5-490B-B0F9-AF4F50748533}" destId="{DA93B8FA-C945-4DA7-9462-A0A313E204EA}" srcOrd="0" destOrd="0" presId="urn:microsoft.com/office/officeart/2005/8/layout/pList2"/>
    <dgm:cxn modelId="{F176DDE8-1A27-4939-8031-CF363536EB67}" type="presParOf" srcId="{DB74FDD7-1BC5-490B-B0F9-AF4F50748533}" destId="{4AEB9105-B737-41E9-933C-49EBC59A032B}" srcOrd="1" destOrd="0" presId="urn:microsoft.com/office/officeart/2005/8/layout/pList2"/>
    <dgm:cxn modelId="{C882C967-1261-4409-9D1B-FEFF639AB19B}" type="presParOf" srcId="{DB74FDD7-1BC5-490B-B0F9-AF4F50748533}" destId="{8E8745E5-1AE5-45AE-B041-695AA1EF69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F7840-71E4-488E-9A1B-73647786FC16}">
      <dsp:nvSpPr>
        <dsp:cNvPr id="0" name=""/>
        <dsp:cNvSpPr/>
      </dsp:nvSpPr>
      <dsp:spPr>
        <a:xfrm>
          <a:off x="0" y="0"/>
          <a:ext cx="11663249" cy="2023110"/>
        </a:xfrm>
        <a:prstGeom prst="roundRect">
          <a:avLst>
            <a:gd name="adj" fmla="val 10000"/>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107CC1-1DD4-4970-8A6B-7FD04E9B9F3A}">
      <dsp:nvSpPr>
        <dsp:cNvPr id="0" name=""/>
        <dsp:cNvSpPr/>
      </dsp:nvSpPr>
      <dsp:spPr>
        <a:xfrm>
          <a:off x="353443" y="269748"/>
          <a:ext cx="1259351" cy="148361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6E134-5F91-410B-990B-55F9DAF3A910}">
      <dsp:nvSpPr>
        <dsp:cNvPr id="0" name=""/>
        <dsp:cNvSpPr/>
      </dsp:nvSpPr>
      <dsp:spPr>
        <a:xfrm rot="10800000">
          <a:off x="353443" y="2023109"/>
          <a:ext cx="1259351" cy="2472690"/>
        </a:xfrm>
        <a:prstGeom prst="round2SameRect">
          <a:avLst>
            <a:gd name="adj1" fmla="val 10500"/>
            <a:gd name="adj2" fmla="val 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US" sz="1050" b="1" kern="1200" dirty="0"/>
            <a:t>Accountability</a:t>
          </a:r>
          <a:r>
            <a:rPr lang="en-US" sz="1100" kern="1200" dirty="0"/>
            <a:t> </a:t>
          </a:r>
          <a:r>
            <a:rPr lang="en-AE" sz="1000" kern="1200" dirty="0"/>
            <a:t>We hold ourselves accountable for delivering results and maintaining the highest standards of professionalism.</a:t>
          </a:r>
          <a:endParaRPr lang="en-US" sz="1000" kern="1200" dirty="0"/>
        </a:p>
      </dsp:txBody>
      <dsp:txXfrm rot="10800000">
        <a:off x="392172" y="2023109"/>
        <a:ext cx="1181893" cy="2433961"/>
      </dsp:txXfrm>
    </dsp:sp>
    <dsp:sp modelId="{92623078-9FBC-4DC0-8FDE-3268BB818735}">
      <dsp:nvSpPr>
        <dsp:cNvPr id="0" name=""/>
        <dsp:cNvSpPr/>
      </dsp:nvSpPr>
      <dsp:spPr>
        <a:xfrm>
          <a:off x="1738731" y="269748"/>
          <a:ext cx="1259351" cy="148361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9CFB0-9850-4547-9B82-210642723530}">
      <dsp:nvSpPr>
        <dsp:cNvPr id="0" name=""/>
        <dsp:cNvSpPr/>
      </dsp:nvSpPr>
      <dsp:spPr>
        <a:xfrm rot="10800000">
          <a:off x="1738731" y="2023109"/>
          <a:ext cx="1259351" cy="2472690"/>
        </a:xfrm>
        <a:prstGeom prst="round2SameRect">
          <a:avLst>
            <a:gd name="adj1" fmla="val 10500"/>
            <a:gd name="adj2" fmla="val 0"/>
          </a:avLst>
        </a:prstGeom>
        <a:solidFill>
          <a:schemeClr val="accent6">
            <a:shade val="50000"/>
            <a:hueOff val="13323"/>
            <a:satOff val="-1587"/>
            <a:lumOff val="108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AE" sz="1100" b="1" kern="1200" dirty="0"/>
            <a:t>Novation (Innovation) </a:t>
          </a:r>
          <a:r>
            <a:rPr lang="en-AE" sz="1100" kern="1200" dirty="0"/>
            <a:t>We continuously innovate to provide cutting-edge solutions that keep our clients ahead of the curve.</a:t>
          </a:r>
          <a:endParaRPr lang="en-US" sz="1100" kern="1200" dirty="0"/>
        </a:p>
      </dsp:txBody>
      <dsp:txXfrm rot="10800000">
        <a:off x="1777460" y="2023109"/>
        <a:ext cx="1181893" cy="2433961"/>
      </dsp:txXfrm>
    </dsp:sp>
    <dsp:sp modelId="{0A85B6EF-5647-48E0-A19B-56208C7380A3}">
      <dsp:nvSpPr>
        <dsp:cNvPr id="0" name=""/>
        <dsp:cNvSpPr/>
      </dsp:nvSpPr>
      <dsp:spPr>
        <a:xfrm>
          <a:off x="3124018" y="269748"/>
          <a:ext cx="1259351" cy="148361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6FA9B5-EB4D-4FDE-8B0A-609BC03E8545}">
      <dsp:nvSpPr>
        <dsp:cNvPr id="0" name=""/>
        <dsp:cNvSpPr/>
      </dsp:nvSpPr>
      <dsp:spPr>
        <a:xfrm rot="10800000">
          <a:off x="3124018" y="2023109"/>
          <a:ext cx="1259351" cy="2472690"/>
        </a:xfrm>
        <a:prstGeom prst="round2SameRect">
          <a:avLst>
            <a:gd name="adj1" fmla="val 10500"/>
            <a:gd name="adj2" fmla="val 0"/>
          </a:avLst>
        </a:prstGeom>
        <a:solidFill>
          <a:schemeClr val="accent6">
            <a:shade val="50000"/>
            <a:hueOff val="26646"/>
            <a:satOff val="-3174"/>
            <a:lumOff val="21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AE" sz="1100" b="1" kern="1200" dirty="0"/>
            <a:t>Adaptability </a:t>
          </a:r>
          <a:r>
            <a:rPr lang="en-AE" sz="1100" kern="1200" dirty="0"/>
            <a:t>We remain agile and responsive to the unique needs of both SMEs and large enterprises in a dynamic market.</a:t>
          </a:r>
          <a:endParaRPr lang="en-US" sz="1100" kern="1200" dirty="0"/>
        </a:p>
      </dsp:txBody>
      <dsp:txXfrm rot="10800000">
        <a:off x="3162747" y="2023109"/>
        <a:ext cx="1181893" cy="2433961"/>
      </dsp:txXfrm>
    </dsp:sp>
    <dsp:sp modelId="{0F55091E-5802-4394-A4AC-3E70C2761D93}">
      <dsp:nvSpPr>
        <dsp:cNvPr id="0" name=""/>
        <dsp:cNvSpPr/>
      </dsp:nvSpPr>
      <dsp:spPr>
        <a:xfrm>
          <a:off x="4509305" y="269748"/>
          <a:ext cx="1259351" cy="148361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BFD5FC-EE9C-44A6-A02D-D980F2763D24}">
      <dsp:nvSpPr>
        <dsp:cNvPr id="0" name=""/>
        <dsp:cNvSpPr/>
      </dsp:nvSpPr>
      <dsp:spPr>
        <a:xfrm rot="10800000">
          <a:off x="4509305" y="2023109"/>
          <a:ext cx="1259351" cy="2472690"/>
        </a:xfrm>
        <a:prstGeom prst="round2SameRect">
          <a:avLst>
            <a:gd name="adj1" fmla="val 10500"/>
            <a:gd name="adj2" fmla="val 0"/>
          </a:avLst>
        </a:prstGeom>
        <a:solidFill>
          <a:schemeClr val="accent6">
            <a:shade val="50000"/>
            <a:hueOff val="39968"/>
            <a:satOff val="-4762"/>
            <a:lumOff val="32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SzPts val="1000"/>
            <a:buFont typeface="Symbol" panose="05050102010706020507" pitchFamily="18" charset="2"/>
            <a:buNone/>
          </a:pPr>
          <a:r>
            <a:rPr lang="en-AE" sz="1100" b="1" kern="1200" dirty="0"/>
            <a:t>Leadership</a:t>
          </a:r>
        </a:p>
        <a:p>
          <a:pPr marL="0" lvl="0" indent="0" algn="ctr" defTabSz="488950">
            <a:lnSpc>
              <a:spcPct val="90000"/>
            </a:lnSpc>
            <a:spcBef>
              <a:spcPct val="0"/>
            </a:spcBef>
            <a:spcAft>
              <a:spcPct val="35000"/>
            </a:spcAft>
            <a:buSzPts val="1000"/>
            <a:buFont typeface="Symbol" panose="05050102010706020507" pitchFamily="18" charset="2"/>
            <a:buNone/>
          </a:pPr>
          <a:r>
            <a:rPr lang="en-AE" sz="1100" b="1" kern="1200" dirty="0"/>
            <a:t> </a:t>
          </a:r>
          <a:r>
            <a:rPr lang="en-AE" sz="1100" kern="1200" dirty="0"/>
            <a:t>We lead by example, setting industry benchmarks and inspiring our clients to achieve greatness.</a:t>
          </a:r>
          <a:endParaRPr lang="en-US" sz="1100" kern="1200" dirty="0"/>
        </a:p>
      </dsp:txBody>
      <dsp:txXfrm rot="10800000">
        <a:off x="4548034" y="2023109"/>
        <a:ext cx="1181893" cy="2433961"/>
      </dsp:txXfrm>
    </dsp:sp>
    <dsp:sp modelId="{E7E1DFFD-3F9C-497F-BC1C-54A69013DF7F}">
      <dsp:nvSpPr>
        <dsp:cNvPr id="0" name=""/>
        <dsp:cNvSpPr/>
      </dsp:nvSpPr>
      <dsp:spPr>
        <a:xfrm>
          <a:off x="5894592" y="269748"/>
          <a:ext cx="1259351" cy="148361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1CDEE5-E3A0-4A14-9924-18AE07CF374D}">
      <dsp:nvSpPr>
        <dsp:cNvPr id="0" name=""/>
        <dsp:cNvSpPr/>
      </dsp:nvSpPr>
      <dsp:spPr>
        <a:xfrm rot="10800000">
          <a:off x="5894592" y="2023109"/>
          <a:ext cx="1259351" cy="2472690"/>
        </a:xfrm>
        <a:prstGeom prst="round2SameRect">
          <a:avLst>
            <a:gd name="adj1" fmla="val 10500"/>
            <a:gd name="adj2" fmla="val 0"/>
          </a:avLst>
        </a:prstGeom>
        <a:solidFill>
          <a:schemeClr val="accent6">
            <a:shade val="50000"/>
            <a:hueOff val="53291"/>
            <a:satOff val="-6349"/>
            <a:lumOff val="432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AE" sz="1100" b="1" kern="1200" dirty="0"/>
            <a:t>Yield (Results-Oriented) </a:t>
          </a:r>
        </a:p>
        <a:p>
          <a:pPr marL="0" lvl="0" indent="0" algn="ctr" defTabSz="488950">
            <a:lnSpc>
              <a:spcPct val="90000"/>
            </a:lnSpc>
            <a:spcBef>
              <a:spcPct val="0"/>
            </a:spcBef>
            <a:spcAft>
              <a:spcPct val="35000"/>
            </a:spcAft>
            <a:buNone/>
          </a:pPr>
          <a:r>
            <a:rPr lang="en-AE" sz="1100" kern="1200" dirty="0"/>
            <a:t>We are committed to delivering measurable, impactful outcomes that drive growth and success.</a:t>
          </a:r>
          <a:endParaRPr lang="en-US" sz="1100" kern="1200" dirty="0"/>
        </a:p>
      </dsp:txBody>
      <dsp:txXfrm rot="10800000">
        <a:off x="5933321" y="2023109"/>
        <a:ext cx="1181893" cy="2433961"/>
      </dsp:txXfrm>
    </dsp:sp>
    <dsp:sp modelId="{1BBD9F40-DF70-4550-9A42-38E9EF4F622A}">
      <dsp:nvSpPr>
        <dsp:cNvPr id="0" name=""/>
        <dsp:cNvSpPr/>
      </dsp:nvSpPr>
      <dsp:spPr>
        <a:xfrm>
          <a:off x="7279879" y="269748"/>
          <a:ext cx="1259351" cy="148361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ADC414-61A7-4C33-A496-A63577A12239}">
      <dsp:nvSpPr>
        <dsp:cNvPr id="0" name=""/>
        <dsp:cNvSpPr/>
      </dsp:nvSpPr>
      <dsp:spPr>
        <a:xfrm rot="10800000">
          <a:off x="7279879" y="2023109"/>
          <a:ext cx="1259351" cy="2472690"/>
        </a:xfrm>
        <a:prstGeom prst="round2SameRect">
          <a:avLst>
            <a:gd name="adj1" fmla="val 10500"/>
            <a:gd name="adj2" fmla="val 0"/>
          </a:avLst>
        </a:prstGeom>
        <a:solidFill>
          <a:schemeClr val="accent6">
            <a:shade val="50000"/>
            <a:hueOff val="39968"/>
            <a:satOff val="-4762"/>
            <a:lumOff val="324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AE" sz="1050" b="1" kern="1200" dirty="0"/>
            <a:t>Sustainability</a:t>
          </a:r>
          <a:r>
            <a:rPr lang="en-AE" sz="1000" b="1" kern="1200" dirty="0"/>
            <a:t> </a:t>
          </a:r>
        </a:p>
        <a:p>
          <a:pPr marL="0" lvl="0" indent="0" algn="ctr" defTabSz="466725">
            <a:lnSpc>
              <a:spcPct val="90000"/>
            </a:lnSpc>
            <a:spcBef>
              <a:spcPct val="0"/>
            </a:spcBef>
            <a:spcAft>
              <a:spcPct val="35000"/>
            </a:spcAft>
            <a:buNone/>
          </a:pPr>
          <a:r>
            <a:rPr lang="en-AE" sz="1000" kern="1200" dirty="0"/>
            <a:t>We focus on creating long-term value, ensuring our clients' resilience and adaptability in a competitive world.</a:t>
          </a:r>
          <a:endParaRPr lang="en-US" sz="1000" kern="1200" dirty="0"/>
        </a:p>
      </dsp:txBody>
      <dsp:txXfrm rot="10800000">
        <a:off x="7318608" y="2023109"/>
        <a:ext cx="1181893" cy="2433961"/>
      </dsp:txXfrm>
    </dsp:sp>
    <dsp:sp modelId="{1F19E687-2D13-453B-A46F-8E30DA8EEE98}">
      <dsp:nvSpPr>
        <dsp:cNvPr id="0" name=""/>
        <dsp:cNvSpPr/>
      </dsp:nvSpPr>
      <dsp:spPr>
        <a:xfrm>
          <a:off x="8665166" y="269748"/>
          <a:ext cx="1259351" cy="1483614"/>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67BD6-0D27-4860-89BB-F8F8AE341E11}">
      <dsp:nvSpPr>
        <dsp:cNvPr id="0" name=""/>
        <dsp:cNvSpPr/>
      </dsp:nvSpPr>
      <dsp:spPr>
        <a:xfrm rot="10800000">
          <a:off x="8665166" y="2023109"/>
          <a:ext cx="1259351" cy="2472690"/>
        </a:xfrm>
        <a:prstGeom prst="round2SameRect">
          <a:avLst>
            <a:gd name="adj1" fmla="val 10500"/>
            <a:gd name="adj2" fmla="val 0"/>
          </a:avLst>
        </a:prstGeom>
        <a:solidFill>
          <a:schemeClr val="accent6">
            <a:shade val="50000"/>
            <a:hueOff val="26646"/>
            <a:satOff val="-3174"/>
            <a:lumOff val="21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AE" sz="1100" b="1" kern="1200" dirty="0"/>
            <a:t>Trust </a:t>
          </a:r>
        </a:p>
        <a:p>
          <a:pPr marL="0" lvl="0" indent="0" algn="ctr" defTabSz="488950">
            <a:lnSpc>
              <a:spcPct val="90000"/>
            </a:lnSpc>
            <a:spcBef>
              <a:spcPct val="0"/>
            </a:spcBef>
            <a:spcAft>
              <a:spcPct val="35000"/>
            </a:spcAft>
            <a:buNone/>
          </a:pPr>
          <a:r>
            <a:rPr lang="en-AE" sz="1100" kern="1200" dirty="0"/>
            <a:t>We build trust through transparency, honesty, and reliability in every interaction.</a:t>
          </a:r>
          <a:endParaRPr lang="en-US" sz="1100" kern="1200" dirty="0"/>
        </a:p>
      </dsp:txBody>
      <dsp:txXfrm rot="10800000">
        <a:off x="8703895" y="2023109"/>
        <a:ext cx="1181893" cy="2433961"/>
      </dsp:txXfrm>
    </dsp:sp>
    <dsp:sp modelId="{8E8745E5-1AE5-45AE-B041-695AA1EF695C}">
      <dsp:nvSpPr>
        <dsp:cNvPr id="0" name=""/>
        <dsp:cNvSpPr/>
      </dsp:nvSpPr>
      <dsp:spPr>
        <a:xfrm>
          <a:off x="10050453" y="269748"/>
          <a:ext cx="1259351" cy="148361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93B8FA-C945-4DA7-9462-A0A313E204EA}">
      <dsp:nvSpPr>
        <dsp:cNvPr id="0" name=""/>
        <dsp:cNvSpPr/>
      </dsp:nvSpPr>
      <dsp:spPr>
        <a:xfrm rot="10800000">
          <a:off x="10050453" y="2023109"/>
          <a:ext cx="1259351" cy="2472690"/>
        </a:xfrm>
        <a:prstGeom prst="round2SameRect">
          <a:avLst>
            <a:gd name="adj1" fmla="val 10500"/>
            <a:gd name="adj2" fmla="val 0"/>
          </a:avLst>
        </a:prstGeom>
        <a:solidFill>
          <a:schemeClr val="accent6">
            <a:shade val="50000"/>
            <a:hueOff val="13323"/>
            <a:satOff val="-1587"/>
            <a:lumOff val="108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AE" sz="1100" b="1" kern="1200" dirty="0"/>
            <a:t>Empowerment </a:t>
          </a:r>
          <a:r>
            <a:rPr lang="en-AE" sz="1100" kern="1200" dirty="0"/>
            <a:t>We empower businesses of all sizes with the tools, knowledge, and confidence to take control of their future.</a:t>
          </a:r>
          <a:endParaRPr lang="en-US" sz="1100" kern="1200" dirty="0"/>
        </a:p>
      </dsp:txBody>
      <dsp:txXfrm rot="10800000">
        <a:off x="10089182" y="2023109"/>
        <a:ext cx="1181893" cy="243396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17-Feb-26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17-Feb-26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773C-BCC2-CCEA-A8EE-C5AD288B4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3284E-2212-DA48-D3B6-67134A7BC014}"/>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D43E5CE2-1B12-9297-15E5-B4F3C080980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59BF537-7645-8DEA-B584-B8FF7CE0B53A}"/>
              </a:ext>
            </a:extLst>
          </p:cNvPr>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206508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6CE87-8410-DBBC-38BF-BBE2F1611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98294-E3E3-F735-84D6-F2C590D6A8AF}"/>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D997E50B-5ABE-E58D-9B2F-6CF5D7D7894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5D2C872-3D63-27E6-AAD0-CC48490DD4A5}"/>
              </a:ext>
            </a:extLst>
          </p:cNvPr>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49436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7AA23-E3B0-58CB-4B5D-CE0B29630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3D541-4F56-1B81-09A3-4C28A6E2D566}"/>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F8C831A4-BFAB-9BFA-3770-9016347BE53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D1AC59C-3B68-7DBB-2BD0-149A3164546C}"/>
              </a:ext>
            </a:extLst>
          </p:cNvPr>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320654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72760-6F6D-47BC-10D4-9C1489854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7455A-8115-A99E-0638-655B88913BDF}"/>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06E29A31-3781-033C-5064-6BA33FEC320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5426B6A-BD49-FA8A-2C99-3660F0D2DEDB}"/>
              </a:ext>
            </a:extLst>
          </p:cNvPr>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401003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00C85-4C06-D069-3EE7-96143D4CA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AF01A-863C-FB3D-6123-1C124C914D80}"/>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23470503-2E31-A337-24D8-73F88046427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D6087487-025D-FB8F-50EE-29616489F5B4}"/>
              </a:ext>
            </a:extLst>
          </p:cNvPr>
          <p:cNvSpPr>
            <a:spLocks noGrp="1"/>
          </p:cNvSpPr>
          <p:nvPr>
            <p:ph type="sldNum" sz="quarter" idx="10"/>
          </p:nvPr>
        </p:nvSpPr>
        <p:spPr/>
        <p:txBody>
          <a:bodyPr/>
          <a:lstStyle/>
          <a:p>
            <a:fld id="{3A2CC701-D80A-463B-8415-A85485312088}" type="slidenum">
              <a:rPr lang="en-US" smtClean="0"/>
              <a:t>12</a:t>
            </a:fld>
            <a:endParaRPr lang="en-US"/>
          </a:p>
        </p:txBody>
      </p:sp>
    </p:spTree>
    <p:extLst>
      <p:ext uri="{BB962C8B-B14F-4D97-AF65-F5344CB8AC3E}">
        <p14:creationId xmlns:p14="http://schemas.microsoft.com/office/powerpoint/2010/main" val="379942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8A92D-9727-E013-A3CD-DF78EBAC0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1E159-F347-8464-61C9-623C216C8C34}"/>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6845DA83-D603-01C6-13BA-CAF5A8E48886}"/>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6CF0C66-7FD1-C522-FA06-09A1AC18851B}"/>
              </a:ext>
            </a:extLst>
          </p:cNvPr>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10568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ABC66-68BE-FDE8-BE77-DA2A69180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F3944-97A7-162C-307F-984B510E782E}"/>
              </a:ext>
            </a:extLst>
          </p:cNvPr>
          <p:cNvSpPr>
            <a:spLocks noGrp="1" noRot="1" noChangeAspect="1"/>
          </p:cNvSpPr>
          <p:nvPr>
            <p:ph type="sldImg"/>
          </p:nvPr>
        </p:nvSpPr>
        <p:spPr>
          <a:xfrm>
            <a:off x="382588" y="685800"/>
            <a:ext cx="6092825" cy="3429000"/>
          </a:xfrm>
        </p:spPr>
      </p:sp>
      <p:sp>
        <p:nvSpPr>
          <p:cNvPr id="3" name="Notes Placeholder 2">
            <a:extLst>
              <a:ext uri="{FF2B5EF4-FFF2-40B4-BE49-F238E27FC236}">
                <a16:creationId xmlns:a16="http://schemas.microsoft.com/office/drawing/2014/main" id="{7FCC3023-4E3E-4D29-0949-89A981BA527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7BF201E-524D-6FB2-0FEA-9DD597483C8F}"/>
              </a:ext>
            </a:extLst>
          </p:cNvPr>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261753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17-Feb-26</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17-Feb-26</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17-Feb-26</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17-Feb-26</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17-Feb-26</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17-Feb-26</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17-Feb-26</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17-Feb-26</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17-Feb-26</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17-Feb-26</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17-Feb-26</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18" Type="http://schemas.openxmlformats.org/officeDocument/2006/relationships/image" Target="../media/image27.jpg"/><Relationship Id="rId3" Type="http://schemas.openxmlformats.org/officeDocument/2006/relationships/image" Target="../media/image13.jpg"/><Relationship Id="rId21" Type="http://schemas.openxmlformats.org/officeDocument/2006/relationships/image" Target="../media/image30.jp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jpg"/><Relationship Id="rId2" Type="http://schemas.openxmlformats.org/officeDocument/2006/relationships/image" Target="../media/image2.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5.jpg"/><Relationship Id="rId11" Type="http://schemas.openxmlformats.org/officeDocument/2006/relationships/image" Target="../media/image20.png"/><Relationship Id="rId5" Type="http://schemas.microsoft.com/office/2007/relationships/hdphoto" Target="../media/hdphoto1.wdp"/><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analyste.co/"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8059543-D3DC-C9DB-592E-CD0AADCF52B7}"/>
              </a:ext>
            </a:extLst>
          </p:cNvPr>
          <p:cNvSpPr>
            <a:spLocks noGrp="1"/>
          </p:cNvSpPr>
          <p:nvPr>
            <p:ph type="subTitle" idx="1"/>
          </p:nvPr>
        </p:nvSpPr>
        <p:spPr>
          <a:xfrm>
            <a:off x="303212" y="6172200"/>
            <a:ext cx="7848600" cy="1143000"/>
          </a:xfrm>
        </p:spPr>
        <p:txBody>
          <a:bodyPr/>
          <a:lstStyle/>
          <a:p>
            <a:r>
              <a:rPr lang="en-US" b="1" dirty="0"/>
              <a:t>Corporate Profile</a:t>
            </a:r>
          </a:p>
        </p:txBody>
      </p:sp>
      <p:pic>
        <p:nvPicPr>
          <p:cNvPr id="3" name="Picture 2" descr="A black background with red dots and black text&#10;&#10;AI-generated content may be incorrect.">
            <a:extLst>
              <a:ext uri="{FF2B5EF4-FFF2-40B4-BE49-F238E27FC236}">
                <a16:creationId xmlns:a16="http://schemas.microsoft.com/office/drawing/2014/main" id="{6E387DFC-5759-FDC8-2E39-650ACC46A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2" y="0"/>
            <a:ext cx="6858000" cy="6858000"/>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DC90-2445-99B3-C9A8-BEDA6A06E9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845E0-099E-5534-C6CC-4D4F5AFC982F}"/>
              </a:ext>
            </a:extLst>
          </p:cNvPr>
          <p:cNvSpPr>
            <a:spLocks noGrp="1"/>
          </p:cNvSpPr>
          <p:nvPr>
            <p:ph type="title"/>
          </p:nvPr>
        </p:nvSpPr>
        <p:spPr/>
        <p:txBody>
          <a:bodyPr>
            <a:normAutofit/>
          </a:bodyPr>
          <a:lstStyle/>
          <a:p>
            <a:r>
              <a:rPr lang="en-US" sz="3200" b="1" dirty="0"/>
              <a:t>Accounting Review &amp; Gap Analysis</a:t>
            </a:r>
          </a:p>
        </p:txBody>
      </p:sp>
      <p:sp>
        <p:nvSpPr>
          <p:cNvPr id="9" name="Content Placeholder 8">
            <a:extLst>
              <a:ext uri="{FF2B5EF4-FFF2-40B4-BE49-F238E27FC236}">
                <a16:creationId xmlns:a16="http://schemas.microsoft.com/office/drawing/2014/main" id="{C6110BD6-F4A7-BCE4-7D70-89EA7E74DD97}"/>
              </a:ext>
            </a:extLst>
          </p:cNvPr>
          <p:cNvSpPr>
            <a:spLocks noGrp="1"/>
          </p:cNvSpPr>
          <p:nvPr>
            <p:ph sz="half" idx="2"/>
          </p:nvPr>
        </p:nvSpPr>
        <p:spPr>
          <a:xfrm>
            <a:off x="1217614" y="1981200"/>
            <a:ext cx="10439398" cy="4754562"/>
          </a:xfrm>
        </p:spPr>
        <p:txBody>
          <a:bodyPr>
            <a:normAutofit fontScale="92500" lnSpcReduction="10000"/>
          </a:bodyPr>
          <a:lstStyle/>
          <a:p>
            <a:pPr marL="45720" indent="0">
              <a:buNone/>
            </a:pPr>
            <a:r>
              <a:rPr lang="en-US" dirty="0"/>
              <a:t>Reliable accounting is the foundation of strong decision-making. We provide a comprehensive review of your accounting cycle, identify process weaknesses, and recommend corrective actions.</a:t>
            </a:r>
          </a:p>
          <a:p>
            <a:pPr fontAlgn="ctr"/>
            <a:r>
              <a:rPr lang="en-US" b="1" dirty="0"/>
              <a:t>End-to-End Accounting Cycle Review </a:t>
            </a:r>
            <a:r>
              <a:rPr lang="en-US" dirty="0"/>
              <a:t>We evaluate every stage of your accounting—from transaction recording and reconciliations to month-end closing and reporting. We highlight inefficiencies, errors, or risks and help redesign workflows.</a:t>
            </a:r>
          </a:p>
          <a:p>
            <a:pPr fontAlgn="ctr"/>
            <a:r>
              <a:rPr lang="en-US" b="1" dirty="0"/>
              <a:t>Chart of Accounts Structuring </a:t>
            </a:r>
            <a:r>
              <a:rPr lang="en-US" dirty="0"/>
              <a:t>A poorly designed chart of accounts leads to confusing and inaccurate reports. We restructure it for clarity, control, and alignment with business units, cost centers, and reporting needs.</a:t>
            </a:r>
          </a:p>
          <a:p>
            <a:pPr fontAlgn="ctr"/>
            <a:r>
              <a:rPr lang="en-US" b="1" dirty="0"/>
              <a:t>Internal Controls Assessment </a:t>
            </a:r>
            <a:r>
              <a:rPr lang="en-US" dirty="0"/>
              <a:t>We assess your financial controls related to cash handling, approvals, asset tracking, and system access. Our recommendations reduce the risk of errors, fraud, and audit issues.</a:t>
            </a:r>
          </a:p>
          <a:p>
            <a:pPr fontAlgn="ctr"/>
            <a:r>
              <a:rPr lang="en-US" b="1" dirty="0"/>
              <a:t>ERP Setup Advisory (SAP, Oracle, Odoo, etc.) </a:t>
            </a:r>
            <a:r>
              <a:rPr lang="en-US" dirty="0"/>
              <a:t>Whether you're implementing or optimizing ERP systems, we support you in configuring modules to support clear and consistent financial reporting and workflows.</a:t>
            </a:r>
          </a:p>
          <a:p>
            <a:endParaRPr lang="en-US" dirty="0"/>
          </a:p>
        </p:txBody>
      </p:sp>
      <p:pic>
        <p:nvPicPr>
          <p:cNvPr id="3" name="Picture 2" descr="A black background with red dots and black text&#10;&#10;AI-generated content may be incorrect.">
            <a:extLst>
              <a:ext uri="{FF2B5EF4-FFF2-40B4-BE49-F238E27FC236}">
                <a16:creationId xmlns:a16="http://schemas.microsoft.com/office/drawing/2014/main" id="{19396723-6E54-2ADB-60E9-103536BE5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40480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5561-5D89-A275-C842-786BD3B765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5DF621-6271-75E3-77C7-B4C9D5CFD7D4}"/>
              </a:ext>
            </a:extLst>
          </p:cNvPr>
          <p:cNvSpPr>
            <a:spLocks noGrp="1"/>
          </p:cNvSpPr>
          <p:nvPr>
            <p:ph type="title"/>
          </p:nvPr>
        </p:nvSpPr>
        <p:spPr/>
        <p:txBody>
          <a:bodyPr>
            <a:normAutofit/>
          </a:bodyPr>
          <a:lstStyle/>
          <a:p>
            <a:r>
              <a:rPr lang="en-US" sz="3200" b="1" dirty="0"/>
              <a:t>Cash Flow &amp; Working Capital Management</a:t>
            </a:r>
            <a:endParaRPr lang="en-US" sz="2400" b="1" dirty="0"/>
          </a:p>
        </p:txBody>
      </p:sp>
      <p:sp>
        <p:nvSpPr>
          <p:cNvPr id="9" name="Content Placeholder 8">
            <a:extLst>
              <a:ext uri="{FF2B5EF4-FFF2-40B4-BE49-F238E27FC236}">
                <a16:creationId xmlns:a16="http://schemas.microsoft.com/office/drawing/2014/main" id="{E0BB52F7-97D7-BD5B-9C4E-4FCE5B5BB8AF}"/>
              </a:ext>
            </a:extLst>
          </p:cNvPr>
          <p:cNvSpPr>
            <a:spLocks noGrp="1"/>
          </p:cNvSpPr>
          <p:nvPr>
            <p:ph sz="half" idx="2"/>
          </p:nvPr>
        </p:nvSpPr>
        <p:spPr>
          <a:xfrm>
            <a:off x="1217614" y="1981200"/>
            <a:ext cx="10286998" cy="4495800"/>
          </a:xfrm>
        </p:spPr>
        <p:txBody>
          <a:bodyPr>
            <a:normAutofit fontScale="92500" lnSpcReduction="10000"/>
          </a:bodyPr>
          <a:lstStyle/>
          <a:p>
            <a:pPr marL="45720" indent="0">
              <a:buNone/>
            </a:pPr>
            <a:r>
              <a:rPr lang="en-US" dirty="0"/>
              <a:t>A profitable business can still fail if it runs out of cash. We help you maintain liquidity, improve working capital, and avoid funding crises.</a:t>
            </a:r>
          </a:p>
          <a:p>
            <a:pPr fontAlgn="ctr"/>
            <a:r>
              <a:rPr lang="en-US" b="1" dirty="0"/>
              <a:t>Liquidity Forecasting</a:t>
            </a:r>
            <a:r>
              <a:rPr lang="ar-EG" b="1" dirty="0"/>
              <a:t> </a:t>
            </a:r>
            <a:r>
              <a:rPr lang="en-US" dirty="0"/>
              <a:t>We prepare daily, weekly, or monthly cash flow forecasts that consider all expected inflows and outflows, enabling you to avoid overdrafts, missed payments, or funding surprises. We also build models to support loan planning or capital investment decisions.</a:t>
            </a:r>
          </a:p>
          <a:p>
            <a:pPr fontAlgn="ctr"/>
            <a:r>
              <a:rPr lang="en-US" b="1" dirty="0"/>
              <a:t>Cash Conversion Cycle Analysis</a:t>
            </a:r>
            <a:r>
              <a:rPr lang="ar-EG" b="1" dirty="0"/>
              <a:t> </a:t>
            </a:r>
            <a:r>
              <a:rPr lang="en-US" dirty="0"/>
              <a:t>We analyze how long it takes to convert investments in inventory and receivables into cash. Then we recommend ways to shorten the cycle and free up capital.</a:t>
            </a:r>
          </a:p>
          <a:p>
            <a:pPr fontAlgn="ctr"/>
            <a:r>
              <a:rPr lang="en-US" b="1" dirty="0"/>
              <a:t>Payables/Receivables Optimization</a:t>
            </a:r>
            <a:r>
              <a:rPr lang="ar-EG" b="1" dirty="0"/>
              <a:t> </a:t>
            </a:r>
            <a:r>
              <a:rPr lang="en-US" dirty="0"/>
              <a:t>We review payment terms, collection policies, and invoice aging to suggest changes that improve cash inflows and balance supplier relationships. We often recommend setting credit limits, improving invoicing speed, or incentivizing early payments.</a:t>
            </a:r>
          </a:p>
          <a:p>
            <a:pPr fontAlgn="ctr"/>
            <a:r>
              <a:rPr lang="en-US" b="1" dirty="0"/>
              <a:t>Treasury &amp; Banking Advisory</a:t>
            </a:r>
            <a:r>
              <a:rPr lang="ar-EG" b="1" dirty="0"/>
              <a:t> </a:t>
            </a:r>
            <a:r>
              <a:rPr lang="en-US" dirty="0"/>
              <a:t>We help you manage bank relationships, evaluate financing options, and optimize your use of credit lines and banking products.</a:t>
            </a:r>
          </a:p>
          <a:p>
            <a:endParaRPr lang="en-US" dirty="0"/>
          </a:p>
        </p:txBody>
      </p:sp>
      <p:pic>
        <p:nvPicPr>
          <p:cNvPr id="3" name="Picture 2" descr="A black background with red dots and black text&#10;&#10;AI-generated content may be incorrect.">
            <a:extLst>
              <a:ext uri="{FF2B5EF4-FFF2-40B4-BE49-F238E27FC236}">
                <a16:creationId xmlns:a16="http://schemas.microsoft.com/office/drawing/2014/main" id="{89B3E3CE-A1C9-F41F-28BE-1037F2302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1448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6CB5-CC43-4CFD-C863-A5D391399A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09D4A-8B62-A03D-D917-36C4D71A1C85}"/>
              </a:ext>
            </a:extLst>
          </p:cNvPr>
          <p:cNvSpPr>
            <a:spLocks noGrp="1"/>
          </p:cNvSpPr>
          <p:nvPr>
            <p:ph type="title"/>
          </p:nvPr>
        </p:nvSpPr>
        <p:spPr/>
        <p:txBody>
          <a:bodyPr>
            <a:normAutofit/>
          </a:bodyPr>
          <a:lstStyle/>
          <a:p>
            <a:r>
              <a:rPr lang="en-US" sz="3200" b="1" dirty="0"/>
              <a:t> Business Intelligence &amp; Data Analytics</a:t>
            </a:r>
            <a:endParaRPr lang="en-US" sz="2400" b="1" dirty="0"/>
          </a:p>
        </p:txBody>
      </p:sp>
      <p:sp>
        <p:nvSpPr>
          <p:cNvPr id="9" name="Content Placeholder 8">
            <a:extLst>
              <a:ext uri="{FF2B5EF4-FFF2-40B4-BE49-F238E27FC236}">
                <a16:creationId xmlns:a16="http://schemas.microsoft.com/office/drawing/2014/main" id="{E1357036-3940-4B30-75D1-E9E2EB8E566C}"/>
              </a:ext>
            </a:extLst>
          </p:cNvPr>
          <p:cNvSpPr>
            <a:spLocks noGrp="1"/>
          </p:cNvSpPr>
          <p:nvPr>
            <p:ph sz="half" idx="2"/>
          </p:nvPr>
        </p:nvSpPr>
        <p:spPr>
          <a:xfrm>
            <a:off x="1217614" y="1981200"/>
            <a:ext cx="9905998" cy="4190999"/>
          </a:xfrm>
        </p:spPr>
        <p:txBody>
          <a:bodyPr>
            <a:normAutofit/>
          </a:bodyPr>
          <a:lstStyle/>
          <a:p>
            <a:pPr marL="45720" indent="0">
              <a:buNone/>
            </a:pPr>
            <a:r>
              <a:rPr lang="en-US" dirty="0"/>
              <a:t>Data should guide your decisions, not confuse you. We connect your systems, clean your data, and build powerful visuals to help you manage smarter.</a:t>
            </a:r>
          </a:p>
          <a:p>
            <a:pPr fontAlgn="ctr"/>
            <a:r>
              <a:rPr lang="en-US" b="1" dirty="0"/>
              <a:t>Power BI Dashboard Development</a:t>
            </a:r>
            <a:r>
              <a:rPr lang="ar-EG" b="1" dirty="0"/>
              <a:t> </a:t>
            </a:r>
            <a:r>
              <a:rPr lang="en-US" dirty="0"/>
              <a:t>We design visual, real-time dashboards that summarize your financial and operational performance. They’re tailored to your business and accessible across devices.</a:t>
            </a:r>
          </a:p>
          <a:p>
            <a:pPr fontAlgn="ctr"/>
            <a:r>
              <a:rPr lang="en-US" b="1" dirty="0"/>
              <a:t>Data Cleaning &amp; Financial Modeling</a:t>
            </a:r>
            <a:r>
              <a:rPr lang="ar-EG" b="1" dirty="0"/>
              <a:t> </a:t>
            </a:r>
            <a:r>
              <a:rPr lang="en-US" dirty="0"/>
              <a:t>We structure and prepare your data for analysis, removing inconsistencies, duplicates, and errors. Then we build accurate, flexible financial models for planning and forecasting.</a:t>
            </a:r>
          </a:p>
          <a:p>
            <a:pPr fontAlgn="ctr"/>
            <a:r>
              <a:rPr lang="en-US" b="1" dirty="0"/>
              <a:t>Integration of ERP Data into BI Systems</a:t>
            </a:r>
            <a:r>
              <a:rPr lang="ar-EG" b="1" dirty="0"/>
              <a:t> </a:t>
            </a:r>
            <a:r>
              <a:rPr lang="en-US" dirty="0"/>
              <a:t>We connect your ERP or accounting system to BI tools, ensuring your dashboards automatically update and reflect the latest business data.</a:t>
            </a:r>
          </a:p>
          <a:p>
            <a:endParaRPr lang="en-US" dirty="0"/>
          </a:p>
        </p:txBody>
      </p:sp>
      <p:pic>
        <p:nvPicPr>
          <p:cNvPr id="3" name="Picture 2" descr="A black background with red dots and black text&#10;&#10;AI-generated content may be incorrect.">
            <a:extLst>
              <a:ext uri="{FF2B5EF4-FFF2-40B4-BE49-F238E27FC236}">
                <a16:creationId xmlns:a16="http://schemas.microsoft.com/office/drawing/2014/main" id="{A537421E-5233-5E07-CD67-EC16CE6D2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235394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2852B-992D-BAB8-0082-9DB0FC4021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C8287F-07EF-29B2-2351-FBA13E5DAE0F}"/>
              </a:ext>
            </a:extLst>
          </p:cNvPr>
          <p:cNvSpPr>
            <a:spLocks noGrp="1"/>
          </p:cNvSpPr>
          <p:nvPr>
            <p:ph type="title"/>
          </p:nvPr>
        </p:nvSpPr>
        <p:spPr/>
        <p:txBody>
          <a:bodyPr>
            <a:normAutofit/>
          </a:bodyPr>
          <a:lstStyle/>
          <a:p>
            <a:r>
              <a:rPr lang="en-US" sz="3200" b="1" dirty="0"/>
              <a:t>Feasibility Studies</a:t>
            </a:r>
            <a:endParaRPr lang="en-US" sz="2400" b="1" dirty="0"/>
          </a:p>
        </p:txBody>
      </p:sp>
      <p:sp>
        <p:nvSpPr>
          <p:cNvPr id="9" name="Content Placeholder 8">
            <a:extLst>
              <a:ext uri="{FF2B5EF4-FFF2-40B4-BE49-F238E27FC236}">
                <a16:creationId xmlns:a16="http://schemas.microsoft.com/office/drawing/2014/main" id="{08A236F4-738D-B25F-0EA5-96293FCCF314}"/>
              </a:ext>
            </a:extLst>
          </p:cNvPr>
          <p:cNvSpPr>
            <a:spLocks noGrp="1"/>
          </p:cNvSpPr>
          <p:nvPr>
            <p:ph sz="half" idx="2"/>
          </p:nvPr>
        </p:nvSpPr>
        <p:spPr>
          <a:xfrm>
            <a:off x="1217614" y="1948543"/>
            <a:ext cx="10286998" cy="4602162"/>
          </a:xfrm>
        </p:spPr>
        <p:txBody>
          <a:bodyPr>
            <a:normAutofit fontScale="85000" lnSpcReduction="20000"/>
          </a:bodyPr>
          <a:lstStyle/>
          <a:p>
            <a:pPr marL="45720" indent="0">
              <a:buNone/>
            </a:pPr>
            <a:r>
              <a:rPr lang="en-US" dirty="0"/>
              <a:t>Before you invest time, capital, or resources into a new project, we help you understand its financial, market, and operational viability.</a:t>
            </a:r>
          </a:p>
          <a:p>
            <a:pPr fontAlgn="ctr"/>
            <a:r>
              <a:rPr lang="en-US" b="1" dirty="0"/>
              <a:t>Market &amp; Industry Analysis</a:t>
            </a:r>
            <a:r>
              <a:rPr lang="ar-EG" b="1" dirty="0"/>
              <a:t> </a:t>
            </a:r>
            <a:r>
              <a:rPr lang="en-US" dirty="0"/>
              <a:t>We assess current market conditions, demand trends, competition, customer behavior, and pricing strategies. This helps you understand the potential for growth and success in a specific sector or region.</a:t>
            </a:r>
          </a:p>
          <a:p>
            <a:pPr fontAlgn="ctr"/>
            <a:r>
              <a:rPr lang="en-US" b="1" dirty="0"/>
              <a:t>Financial Projections &amp; ROI Modeling</a:t>
            </a:r>
            <a:r>
              <a:rPr lang="ar-EG" b="1" dirty="0"/>
              <a:t> </a:t>
            </a:r>
            <a:r>
              <a:rPr lang="en-US" dirty="0"/>
              <a:t>We develop detailed financial models covering revenue assumptions, capital expenditure, fixed and variable operating costs, cash flows, breakeven analysis, and return on investment. Our models are decision-ready and customizable.</a:t>
            </a:r>
          </a:p>
          <a:p>
            <a:pPr fontAlgn="ctr"/>
            <a:r>
              <a:rPr lang="en-US" b="1" dirty="0"/>
              <a:t>Operational Feasibility</a:t>
            </a:r>
            <a:r>
              <a:rPr lang="ar-EG" b="1" dirty="0"/>
              <a:t> </a:t>
            </a:r>
            <a:r>
              <a:rPr lang="en-US" dirty="0"/>
              <a:t>We evaluate supply chain needs, logistics, manpower, technology, and infrastructure to determine whether the project can be executed effectively within your timeline and resources.</a:t>
            </a:r>
          </a:p>
          <a:p>
            <a:pPr fontAlgn="ctr"/>
            <a:r>
              <a:rPr lang="en-US" b="1" dirty="0"/>
              <a:t>Risk &amp; Scenario Assessment</a:t>
            </a:r>
            <a:r>
              <a:rPr lang="ar-EG" b="1" dirty="0"/>
              <a:t> </a:t>
            </a:r>
            <a:r>
              <a:rPr lang="en-US" dirty="0"/>
              <a:t>We identify risks (financial, market, regulatory) and model best-case, base-case, and worst-case outcomes. This enables you to prepare contingency plans and understand downside exposure.</a:t>
            </a:r>
          </a:p>
          <a:p>
            <a:pPr fontAlgn="ctr"/>
            <a:r>
              <a:rPr lang="en-US" b="1" dirty="0"/>
              <a:t>Investor &amp; Lender-Ready Reports</a:t>
            </a:r>
            <a:r>
              <a:rPr lang="ar-EG" b="1" dirty="0"/>
              <a:t> </a:t>
            </a:r>
            <a:r>
              <a:rPr lang="en-US" dirty="0"/>
              <a:t>Our feasibility study documents are professionally structured with clear financials, assumptions, SWOT analysis, and executive summaries—ready to be submitted to investors, banks, or internal stakeholders.</a:t>
            </a:r>
          </a:p>
          <a:p>
            <a:endParaRPr lang="en-US" dirty="0"/>
          </a:p>
        </p:txBody>
      </p:sp>
      <p:pic>
        <p:nvPicPr>
          <p:cNvPr id="3" name="Picture 2" descr="A black background with red dots and black text&#10;&#10;AI-generated content may be incorrect.">
            <a:extLst>
              <a:ext uri="{FF2B5EF4-FFF2-40B4-BE49-F238E27FC236}">
                <a16:creationId xmlns:a16="http://schemas.microsoft.com/office/drawing/2014/main" id="{B7FC75E6-49FC-DB41-2AE2-2B04AE86B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102298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FD548-118E-CE51-CAAE-DB59083CC9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289B1C-C2D3-E83C-904A-35ED32A4D33D}"/>
              </a:ext>
            </a:extLst>
          </p:cNvPr>
          <p:cNvSpPr>
            <a:spLocks noGrp="1"/>
          </p:cNvSpPr>
          <p:nvPr>
            <p:ph type="title"/>
          </p:nvPr>
        </p:nvSpPr>
        <p:spPr>
          <a:xfrm>
            <a:off x="608012" y="4876800"/>
            <a:ext cx="4800598" cy="990600"/>
          </a:xfrm>
        </p:spPr>
        <p:txBody>
          <a:bodyPr>
            <a:normAutofit fontScale="90000"/>
          </a:bodyPr>
          <a:lstStyle/>
          <a:p>
            <a:r>
              <a:rPr lang="en-US" b="1" dirty="0"/>
              <a:t>Meet Our Founder</a:t>
            </a:r>
          </a:p>
        </p:txBody>
      </p:sp>
      <p:pic>
        <p:nvPicPr>
          <p:cNvPr id="2" name="Picture 1" descr="A black background with red dots and black text&#10;&#10;AI-generated content may be incorrect.">
            <a:extLst>
              <a:ext uri="{FF2B5EF4-FFF2-40B4-BE49-F238E27FC236}">
                <a16:creationId xmlns:a16="http://schemas.microsoft.com/office/drawing/2014/main" id="{96B4CA5C-8DC4-316C-C5A4-348EE826E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679" y="76200"/>
            <a:ext cx="5867400" cy="5867400"/>
          </a:xfrm>
          <a:prstGeom prst="rect">
            <a:avLst/>
          </a:prstGeom>
        </p:spPr>
      </p:pic>
    </p:spTree>
    <p:extLst>
      <p:ext uri="{BB962C8B-B14F-4D97-AF65-F5344CB8AC3E}">
        <p14:creationId xmlns:p14="http://schemas.microsoft.com/office/powerpoint/2010/main" val="323763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10630-22E8-8FA0-4588-5C85D8E844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AE6449-1021-1F65-8F3D-DDFFD5A6185E}"/>
              </a:ext>
            </a:extLst>
          </p:cNvPr>
          <p:cNvSpPr>
            <a:spLocks noGrp="1"/>
          </p:cNvSpPr>
          <p:nvPr>
            <p:ph type="title"/>
          </p:nvPr>
        </p:nvSpPr>
        <p:spPr/>
        <p:txBody>
          <a:bodyPr>
            <a:normAutofit/>
          </a:bodyPr>
          <a:lstStyle/>
          <a:p>
            <a:r>
              <a:rPr lang="en-US" sz="3200" b="1" dirty="0"/>
              <a:t>Mohamed Mostafa</a:t>
            </a:r>
          </a:p>
        </p:txBody>
      </p:sp>
      <p:sp>
        <p:nvSpPr>
          <p:cNvPr id="9" name="Content Placeholder 8">
            <a:extLst>
              <a:ext uri="{FF2B5EF4-FFF2-40B4-BE49-F238E27FC236}">
                <a16:creationId xmlns:a16="http://schemas.microsoft.com/office/drawing/2014/main" id="{05245B8D-A709-1293-6970-CDB36DA9EE0A}"/>
              </a:ext>
            </a:extLst>
          </p:cNvPr>
          <p:cNvSpPr>
            <a:spLocks noGrp="1"/>
          </p:cNvSpPr>
          <p:nvPr>
            <p:ph sz="half" idx="2"/>
          </p:nvPr>
        </p:nvSpPr>
        <p:spPr>
          <a:xfrm>
            <a:off x="989012" y="1611086"/>
            <a:ext cx="8077200" cy="4821138"/>
          </a:xfrm>
        </p:spPr>
        <p:txBody>
          <a:bodyPr>
            <a:normAutofit fontScale="92500" lnSpcReduction="20000"/>
          </a:bodyPr>
          <a:lstStyle/>
          <a:p>
            <a:pPr>
              <a:buNone/>
            </a:pPr>
            <a:r>
              <a:rPr lang="en-US" sz="1500" b="1" dirty="0">
                <a:latin typeface="Calibri" panose="020F0502020204030204" pitchFamily="34" charset="0"/>
                <a:ea typeface="Calibri" panose="020F0502020204030204" pitchFamily="34" charset="0"/>
                <a:cs typeface="Calibri" panose="020F0502020204030204" pitchFamily="34" charset="0"/>
              </a:rPr>
              <a:t>Mohamed </a:t>
            </a:r>
            <a:r>
              <a:rPr lang="en-US" sz="1500" dirty="0">
                <a:latin typeface="Calibri" panose="020F0502020204030204" pitchFamily="34" charset="0"/>
                <a:ea typeface="Calibri" panose="020F0502020204030204" pitchFamily="34" charset="0"/>
                <a:cs typeface="Calibri" panose="020F0502020204030204" pitchFamily="34" charset="0"/>
              </a:rPr>
              <a:t>is a seasoned finance leader with over 15 years of experience in financial planning and analysis, business intelligence, and strategic budgeting across leading sectors such as FMCG, retail, logistics, manufacturing, and real estate. He is the visionary behind </a:t>
            </a:r>
            <a:r>
              <a:rPr lang="en-US" sz="1500" b="1" dirty="0">
                <a:latin typeface="Calibri" panose="020F0502020204030204" pitchFamily="34" charset="0"/>
                <a:ea typeface="Calibri" panose="020F0502020204030204" pitchFamily="34" charset="0"/>
                <a:cs typeface="Calibri" panose="020F0502020204030204" pitchFamily="34" charset="0"/>
              </a:rPr>
              <a:t>Analyste</a:t>
            </a:r>
            <a:r>
              <a:rPr lang="en-US" sz="1500" dirty="0">
                <a:latin typeface="Calibri" panose="020F0502020204030204" pitchFamily="34" charset="0"/>
                <a:ea typeface="Calibri" panose="020F0502020204030204" pitchFamily="34" charset="0"/>
                <a:cs typeface="Calibri" panose="020F0502020204030204" pitchFamily="34" charset="0"/>
              </a:rPr>
              <a:t>, a firm dedicated to transforming financial data into actionable insights for businesses of all sizes.</a:t>
            </a:r>
          </a:p>
          <a:p>
            <a:pPr>
              <a:buNone/>
            </a:pPr>
            <a:r>
              <a:rPr lang="en-US" sz="1500" dirty="0">
                <a:latin typeface="Calibri" panose="020F0502020204030204" pitchFamily="34" charset="0"/>
                <a:ea typeface="Calibri" panose="020F0502020204030204" pitchFamily="34" charset="0"/>
                <a:cs typeface="Calibri" panose="020F0502020204030204" pitchFamily="34" charset="0"/>
              </a:rPr>
              <a:t>A certified </a:t>
            </a:r>
            <a:r>
              <a:rPr lang="en-US" sz="1500" b="1" dirty="0">
                <a:latin typeface="Calibri" panose="020F0502020204030204" pitchFamily="34" charset="0"/>
                <a:ea typeface="Calibri" panose="020F0502020204030204" pitchFamily="34" charset="0"/>
                <a:cs typeface="Calibri" panose="020F0502020204030204" pitchFamily="34" charset="0"/>
              </a:rPr>
              <a:t>CMA</a:t>
            </a:r>
            <a:r>
              <a:rPr lang="en-US" sz="1500" dirty="0">
                <a:latin typeface="Calibri" panose="020F0502020204030204" pitchFamily="34" charset="0"/>
                <a:ea typeface="Calibri" panose="020F0502020204030204" pitchFamily="34" charset="0"/>
                <a:cs typeface="Calibri" panose="020F0502020204030204" pitchFamily="34" charset="0"/>
              </a:rPr>
              <a:t>, </a:t>
            </a:r>
            <a:r>
              <a:rPr lang="en-US" sz="1500" b="1" dirty="0">
                <a:latin typeface="Calibri" panose="020F0502020204030204" pitchFamily="34" charset="0"/>
                <a:ea typeface="Calibri" panose="020F0502020204030204" pitchFamily="34" charset="0"/>
                <a:cs typeface="Calibri" panose="020F0502020204030204" pitchFamily="34" charset="0"/>
              </a:rPr>
              <a:t>FMVA</a:t>
            </a:r>
            <a:r>
              <a:rPr lang="en-US" sz="1500" dirty="0">
                <a:latin typeface="Calibri" panose="020F0502020204030204" pitchFamily="34" charset="0"/>
                <a:ea typeface="Calibri" panose="020F0502020204030204" pitchFamily="34" charset="0"/>
                <a:cs typeface="Calibri" panose="020F0502020204030204" pitchFamily="34" charset="0"/>
              </a:rPr>
              <a:t>, and</a:t>
            </a:r>
            <a:r>
              <a:rPr lang="en-US" sz="1500" b="1" dirty="0">
                <a:latin typeface="Calibri" panose="020F0502020204030204" pitchFamily="34" charset="0"/>
                <a:ea typeface="Calibri" panose="020F0502020204030204" pitchFamily="34" charset="0"/>
                <a:cs typeface="Calibri" panose="020F0502020204030204" pitchFamily="34" charset="0"/>
              </a:rPr>
              <a:t> CFC</a:t>
            </a:r>
            <a:r>
              <a:rPr lang="en-US" sz="1500" dirty="0">
                <a:latin typeface="Calibri" panose="020F0502020204030204" pitchFamily="34" charset="0"/>
                <a:ea typeface="Calibri" panose="020F0502020204030204" pitchFamily="34" charset="0"/>
                <a:cs typeface="Calibri" panose="020F0502020204030204" pitchFamily="34" charset="0"/>
              </a:rPr>
              <a:t>, Mohamed is pursuing an </a:t>
            </a:r>
            <a:r>
              <a:rPr lang="en-US" sz="1500" b="1" dirty="0">
                <a:latin typeface="Calibri" panose="020F0502020204030204" pitchFamily="34" charset="0"/>
                <a:ea typeface="Calibri" panose="020F0502020204030204" pitchFamily="34" charset="0"/>
                <a:cs typeface="Calibri" panose="020F0502020204030204" pitchFamily="34" charset="0"/>
              </a:rPr>
              <a:t>MBA</a:t>
            </a:r>
            <a:r>
              <a:rPr lang="en-US" sz="1500" dirty="0">
                <a:latin typeface="Calibri" panose="020F0502020204030204" pitchFamily="34" charset="0"/>
                <a:ea typeface="Calibri" panose="020F0502020204030204" pitchFamily="34" charset="0"/>
                <a:cs typeface="Calibri" panose="020F0502020204030204" pitchFamily="34" charset="0"/>
              </a:rPr>
              <a:t> in Strategic Management. He combines technical expertise in Power BI, SAP, and financial modeling with strong business insight to build smart, automated reporting systems that drive better decisions.</a:t>
            </a:r>
          </a:p>
          <a:p>
            <a:pPr>
              <a:buNone/>
            </a:pPr>
            <a:r>
              <a:rPr lang="en-US" sz="1500" b="1" dirty="0">
                <a:latin typeface="Calibri" panose="020F0502020204030204" pitchFamily="34" charset="0"/>
                <a:ea typeface="Calibri" panose="020F0502020204030204" pitchFamily="34" charset="0"/>
                <a:cs typeface="Calibri" panose="020F0502020204030204" pitchFamily="34" charset="0"/>
              </a:rPr>
              <a:t>As a consultant</a:t>
            </a:r>
            <a:r>
              <a:rPr lang="en-US" sz="1500" dirty="0">
                <a:latin typeface="Calibri" panose="020F0502020204030204" pitchFamily="34" charset="0"/>
                <a:ea typeface="Calibri" panose="020F0502020204030204" pitchFamily="34" charset="0"/>
                <a:cs typeface="Calibri" panose="020F0502020204030204" pitchFamily="34" charset="0"/>
              </a:rPr>
              <a:t>, Mohamed has delivered high-impact FP&amp;A projects and financial feasibility studies for clients across industries, including:</a:t>
            </a:r>
          </a:p>
          <a:p>
            <a:pPr>
              <a:buNone/>
            </a:pPr>
            <a:r>
              <a:rPr lang="en-US" sz="1400" b="1" dirty="0"/>
              <a:t>Rizkalla Group</a:t>
            </a:r>
            <a:r>
              <a:rPr lang="en-US" sz="1400" dirty="0"/>
              <a:t> – Home appliances</a:t>
            </a:r>
          </a:p>
          <a:p>
            <a:pPr>
              <a:buNone/>
            </a:pPr>
            <a:r>
              <a:rPr lang="en-US" sz="1400" b="1" dirty="0"/>
              <a:t>Prego</a:t>
            </a:r>
            <a:r>
              <a:rPr lang="en-US" sz="1400" dirty="0"/>
              <a:t> – F&amp;B retail</a:t>
            </a:r>
          </a:p>
          <a:p>
            <a:pPr>
              <a:buNone/>
            </a:pPr>
            <a:r>
              <a:rPr lang="en-US" sz="1400" b="1" dirty="0"/>
              <a:t>Free Air</a:t>
            </a:r>
            <a:r>
              <a:rPr lang="en-US" sz="1400" dirty="0"/>
              <a:t> – Air conditioning manufacturing</a:t>
            </a:r>
          </a:p>
          <a:p>
            <a:pPr>
              <a:buNone/>
            </a:pPr>
            <a:r>
              <a:rPr lang="en-US" sz="1400" b="1" dirty="0" err="1"/>
              <a:t>Fastrak</a:t>
            </a:r>
            <a:r>
              <a:rPr lang="en-US" sz="1400" dirty="0"/>
              <a:t> – Logistics &amp; warehousing</a:t>
            </a:r>
          </a:p>
          <a:p>
            <a:pPr>
              <a:buNone/>
            </a:pPr>
            <a:r>
              <a:rPr lang="en-US" sz="1400" b="1" dirty="0" err="1"/>
              <a:t>Ebny</a:t>
            </a:r>
            <a:r>
              <a:rPr lang="en-US" sz="1400" dirty="0"/>
              <a:t> – Real estate development</a:t>
            </a:r>
          </a:p>
          <a:p>
            <a:pPr>
              <a:buNone/>
            </a:pPr>
            <a:r>
              <a:rPr lang="en-US" sz="1400" b="1" dirty="0"/>
              <a:t>Al Ahly Sporting Club</a:t>
            </a:r>
            <a:r>
              <a:rPr lang="en-US" sz="1400" dirty="0"/>
              <a:t> – Sports &amp; community services</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45720" indent="0">
              <a:buNone/>
            </a:pPr>
            <a:r>
              <a:rPr lang="en-US" sz="1500" dirty="0">
                <a:latin typeface="Calibri" panose="020F0502020204030204" pitchFamily="34" charset="0"/>
                <a:ea typeface="Calibri" panose="020F0502020204030204" pitchFamily="34" charset="0"/>
                <a:cs typeface="Calibri" panose="020F0502020204030204" pitchFamily="34" charset="0"/>
              </a:rPr>
              <a:t>Mohamed’s mission with Analyste is to empower SMEs and startups with the same level of financial clarity and strategic foresight that powers large corporations—bridging the gap between data and direction.</a:t>
            </a:r>
          </a:p>
        </p:txBody>
      </p:sp>
      <p:pic>
        <p:nvPicPr>
          <p:cNvPr id="3" name="Picture 2">
            <a:extLst>
              <a:ext uri="{FF2B5EF4-FFF2-40B4-BE49-F238E27FC236}">
                <a16:creationId xmlns:a16="http://schemas.microsoft.com/office/drawing/2014/main" id="{DAB5CF21-D0E8-2103-D5A6-32F92CCCD5E8}"/>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228012" y="1098273"/>
            <a:ext cx="4423923" cy="5759727"/>
          </a:xfrm>
          <a:prstGeom prst="rect">
            <a:avLst/>
          </a:prstGeom>
        </p:spPr>
      </p:pic>
      <p:pic>
        <p:nvPicPr>
          <p:cNvPr id="5" name="Picture 4" descr="A black background with red dots and black text&#10;&#10;AI-generated content may be incorrect.">
            <a:extLst>
              <a:ext uri="{FF2B5EF4-FFF2-40B4-BE49-F238E27FC236}">
                <a16:creationId xmlns:a16="http://schemas.microsoft.com/office/drawing/2014/main" id="{B02EC361-E57E-1E4F-4F41-A505B0A92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147784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AA62F-D819-96F9-C0FD-FE189A0BBF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70F84C-9724-E706-FF95-F98328830864}"/>
              </a:ext>
            </a:extLst>
          </p:cNvPr>
          <p:cNvSpPr>
            <a:spLocks noGrp="1"/>
          </p:cNvSpPr>
          <p:nvPr>
            <p:ph type="title"/>
          </p:nvPr>
        </p:nvSpPr>
        <p:spPr>
          <a:xfrm>
            <a:off x="608012" y="4876800"/>
            <a:ext cx="3200400" cy="1647824"/>
          </a:xfrm>
        </p:spPr>
        <p:txBody>
          <a:bodyPr>
            <a:normAutofit fontScale="90000"/>
          </a:bodyPr>
          <a:lstStyle/>
          <a:p>
            <a:r>
              <a:rPr lang="en-US" b="1" dirty="0"/>
              <a:t>Past Experience</a:t>
            </a:r>
          </a:p>
        </p:txBody>
      </p:sp>
      <p:pic>
        <p:nvPicPr>
          <p:cNvPr id="2" name="Picture 1" descr="A black background with red dots and black text&#10;&#10;AI-generated content may be incorrect.">
            <a:extLst>
              <a:ext uri="{FF2B5EF4-FFF2-40B4-BE49-F238E27FC236}">
                <a16:creationId xmlns:a16="http://schemas.microsoft.com/office/drawing/2014/main" id="{25E3AC88-C64D-1AB0-0864-E57309749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6070FC24-468D-E41B-831D-18AF022B1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801" y="1303331"/>
            <a:ext cx="2057401" cy="1544239"/>
          </a:xfrm>
          <a:prstGeom prst="rect">
            <a:avLst/>
          </a:prstGeom>
        </p:spPr>
      </p:pic>
      <p:pic>
        <p:nvPicPr>
          <p:cNvPr id="17" name="Picture 16" descr="A green and white sign&#10;&#10;AI-generated content may be incorrect.">
            <a:extLst>
              <a:ext uri="{FF2B5EF4-FFF2-40B4-BE49-F238E27FC236}">
                <a16:creationId xmlns:a16="http://schemas.microsoft.com/office/drawing/2014/main" id="{954DEE78-516E-1D81-3DA2-B55130F6D2C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239801" y="4646525"/>
            <a:ext cx="2229020" cy="2229020"/>
          </a:xfrm>
          <a:prstGeom prst="rect">
            <a:avLst/>
          </a:prstGeom>
        </p:spPr>
      </p:pic>
      <p:pic>
        <p:nvPicPr>
          <p:cNvPr id="19" name="Picture 18" descr="A green sign with white hands and a letter m&#10;&#10;AI-generated content may be incorrect.">
            <a:extLst>
              <a:ext uri="{FF2B5EF4-FFF2-40B4-BE49-F238E27FC236}">
                <a16:creationId xmlns:a16="http://schemas.microsoft.com/office/drawing/2014/main" id="{C2C40F9B-AC3E-1843-A409-78C1F553B1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2241" y="5150564"/>
            <a:ext cx="1220942" cy="1220942"/>
          </a:xfrm>
          <a:prstGeom prst="rect">
            <a:avLst/>
          </a:prstGeom>
        </p:spPr>
      </p:pic>
      <p:pic>
        <p:nvPicPr>
          <p:cNvPr id="21" name="Picture 20" descr="A black and purple logo&#10;&#10;AI-generated content may be incorrect.">
            <a:extLst>
              <a:ext uri="{FF2B5EF4-FFF2-40B4-BE49-F238E27FC236}">
                <a16:creationId xmlns:a16="http://schemas.microsoft.com/office/drawing/2014/main" id="{18AFB295-00BE-E4BB-E1AA-1A7C735B8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8212" y="4997447"/>
            <a:ext cx="1527177" cy="1527177"/>
          </a:xfrm>
          <a:prstGeom prst="rect">
            <a:avLst/>
          </a:prstGeom>
        </p:spPr>
      </p:pic>
      <p:pic>
        <p:nvPicPr>
          <p:cNvPr id="25" name="Picture 24" descr="A logo of a company&#10;&#10;AI-generated content may be incorrect.">
            <a:extLst>
              <a:ext uri="{FF2B5EF4-FFF2-40B4-BE49-F238E27FC236}">
                <a16:creationId xmlns:a16="http://schemas.microsoft.com/office/drawing/2014/main" id="{444CE7AA-AFF8-06E3-07A8-56AA0A7D35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4141" y="3267573"/>
            <a:ext cx="2189761" cy="1234592"/>
          </a:xfrm>
          <a:prstGeom prst="rect">
            <a:avLst/>
          </a:prstGeom>
        </p:spPr>
      </p:pic>
      <p:pic>
        <p:nvPicPr>
          <p:cNvPr id="27" name="Picture 26" descr="A blue and orange logo&#10;&#10;AI-generated content may be incorrect.">
            <a:extLst>
              <a:ext uri="{FF2B5EF4-FFF2-40B4-BE49-F238E27FC236}">
                <a16:creationId xmlns:a16="http://schemas.microsoft.com/office/drawing/2014/main" id="{64EF115F-1495-CCB2-AD08-FD15C1B5E8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0678" y="3203336"/>
            <a:ext cx="2204629" cy="1234592"/>
          </a:xfrm>
          <a:prstGeom prst="rect">
            <a:avLst/>
          </a:prstGeom>
        </p:spPr>
      </p:pic>
      <p:pic>
        <p:nvPicPr>
          <p:cNvPr id="29" name="Picture 28" descr="A red and black logo&#10;&#10;AI-generated content may be incorrect.">
            <a:extLst>
              <a:ext uri="{FF2B5EF4-FFF2-40B4-BE49-F238E27FC236}">
                <a16:creationId xmlns:a16="http://schemas.microsoft.com/office/drawing/2014/main" id="{C6CE4B32-7A11-6F81-9F56-CD5872B677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8548" y="1059959"/>
            <a:ext cx="1851296" cy="1851296"/>
          </a:xfrm>
          <a:prstGeom prst="rect">
            <a:avLst/>
          </a:prstGeom>
        </p:spPr>
      </p:pic>
      <p:pic>
        <p:nvPicPr>
          <p:cNvPr id="31" name="Picture 30" descr="A blue and yellow text&#10;&#10;AI-generated content may be incorrect.">
            <a:extLst>
              <a:ext uri="{FF2B5EF4-FFF2-40B4-BE49-F238E27FC236}">
                <a16:creationId xmlns:a16="http://schemas.microsoft.com/office/drawing/2014/main" id="{71165C1B-4946-6FB8-8D50-F45F42F66B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92083" y="1355535"/>
            <a:ext cx="1828800" cy="1828800"/>
          </a:xfrm>
          <a:prstGeom prst="rect">
            <a:avLst/>
          </a:prstGeom>
        </p:spPr>
      </p:pic>
      <p:pic>
        <p:nvPicPr>
          <p:cNvPr id="33" name="Picture 32" descr="A logo of a football club&#10;&#10;AI-generated content may be incorrect.">
            <a:extLst>
              <a:ext uri="{FF2B5EF4-FFF2-40B4-BE49-F238E27FC236}">
                <a16:creationId xmlns:a16="http://schemas.microsoft.com/office/drawing/2014/main" id="{A3E15B8D-6F94-C323-2C4E-F4040DD229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58161" y="5019218"/>
            <a:ext cx="1206862" cy="1607540"/>
          </a:xfrm>
          <a:prstGeom prst="rect">
            <a:avLst/>
          </a:prstGeom>
        </p:spPr>
      </p:pic>
      <p:pic>
        <p:nvPicPr>
          <p:cNvPr id="35" name="Picture 34" descr="A close-up of a logo&#10;&#10;AI-generated content may be incorrect.">
            <a:extLst>
              <a:ext uri="{FF2B5EF4-FFF2-40B4-BE49-F238E27FC236}">
                <a16:creationId xmlns:a16="http://schemas.microsoft.com/office/drawing/2014/main" id="{5A9FB0E4-70DA-72A1-A5C1-911458E3B4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09503" y="2994771"/>
            <a:ext cx="1544240" cy="1544240"/>
          </a:xfrm>
          <a:prstGeom prst="rect">
            <a:avLst/>
          </a:prstGeom>
        </p:spPr>
      </p:pic>
      <p:pic>
        <p:nvPicPr>
          <p:cNvPr id="37" name="Picture 36" descr="A logo with blue and green squares&#10;&#10;AI-generated content may be incorrect.">
            <a:extLst>
              <a:ext uri="{FF2B5EF4-FFF2-40B4-BE49-F238E27FC236}">
                <a16:creationId xmlns:a16="http://schemas.microsoft.com/office/drawing/2014/main" id="{E38F812C-AEA3-1122-F7E1-109AEC50EE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39374" y="1303331"/>
            <a:ext cx="1422218" cy="1422218"/>
          </a:xfrm>
          <a:prstGeom prst="rect">
            <a:avLst/>
          </a:prstGeom>
        </p:spPr>
      </p:pic>
      <p:pic>
        <p:nvPicPr>
          <p:cNvPr id="39" name="Picture 38" descr="A logo for a company&#10;&#10;AI-generated content may be incorrect.">
            <a:extLst>
              <a:ext uri="{FF2B5EF4-FFF2-40B4-BE49-F238E27FC236}">
                <a16:creationId xmlns:a16="http://schemas.microsoft.com/office/drawing/2014/main" id="{D2410B8E-722F-4ECB-93B4-75DEC43CA97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52225" y="2947039"/>
            <a:ext cx="1651489" cy="1651489"/>
          </a:xfrm>
          <a:prstGeom prst="rect">
            <a:avLst/>
          </a:prstGeom>
        </p:spPr>
      </p:pic>
      <p:pic>
        <p:nvPicPr>
          <p:cNvPr id="41" name="Picture 40">
            <a:extLst>
              <a:ext uri="{FF2B5EF4-FFF2-40B4-BE49-F238E27FC236}">
                <a16:creationId xmlns:a16="http://schemas.microsoft.com/office/drawing/2014/main" id="{D3E85ECE-BDF4-08C7-44D0-6E6363355FA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32321" y="461716"/>
            <a:ext cx="2319666" cy="283162"/>
          </a:xfrm>
          <a:prstGeom prst="rect">
            <a:avLst/>
          </a:prstGeom>
        </p:spPr>
      </p:pic>
      <p:pic>
        <p:nvPicPr>
          <p:cNvPr id="43" name="Picture 42" descr="A black background with white text&#10;&#10;AI-generated content may be incorrect.">
            <a:extLst>
              <a:ext uri="{FF2B5EF4-FFF2-40B4-BE49-F238E27FC236}">
                <a16:creationId xmlns:a16="http://schemas.microsoft.com/office/drawing/2014/main" id="{1F404A45-6837-7A3B-4160-CA6192F42E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929" y="1885592"/>
            <a:ext cx="1228469" cy="1228469"/>
          </a:xfrm>
          <a:prstGeom prst="rect">
            <a:avLst/>
          </a:prstGeom>
        </p:spPr>
      </p:pic>
      <p:pic>
        <p:nvPicPr>
          <p:cNvPr id="45" name="Picture 44" descr="A blue sign with white text&#10;&#10;AI-generated content may be incorrect.">
            <a:extLst>
              <a:ext uri="{FF2B5EF4-FFF2-40B4-BE49-F238E27FC236}">
                <a16:creationId xmlns:a16="http://schemas.microsoft.com/office/drawing/2014/main" id="{D1B4FB3C-BA6F-92D3-1CEF-7B28A3833A8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60147" y="3494629"/>
            <a:ext cx="1228469" cy="1228469"/>
          </a:xfrm>
          <a:prstGeom prst="rect">
            <a:avLst/>
          </a:prstGeom>
        </p:spPr>
      </p:pic>
      <p:pic>
        <p:nvPicPr>
          <p:cNvPr id="47" name="Picture 46" descr="A green and white square with white text&#10;&#10;AI-generated content may be incorrect.">
            <a:extLst>
              <a:ext uri="{FF2B5EF4-FFF2-40B4-BE49-F238E27FC236}">
                <a16:creationId xmlns:a16="http://schemas.microsoft.com/office/drawing/2014/main" id="{BC8A45A7-5F28-5053-1638-6BE6C60201C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91928" y="276555"/>
            <a:ext cx="1228469" cy="1228469"/>
          </a:xfrm>
          <a:prstGeom prst="rect">
            <a:avLst/>
          </a:prstGeom>
        </p:spPr>
      </p:pic>
      <p:pic>
        <p:nvPicPr>
          <p:cNvPr id="49" name="Picture 48" descr="A red text on a white background&#10;&#10;AI-generated content may be incorrect.">
            <a:extLst>
              <a:ext uri="{FF2B5EF4-FFF2-40B4-BE49-F238E27FC236}">
                <a16:creationId xmlns:a16="http://schemas.microsoft.com/office/drawing/2014/main" id="{DDAF0D38-F39F-7207-316A-5A38C58EA69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08138" y="29626"/>
            <a:ext cx="2177846" cy="1134441"/>
          </a:xfrm>
          <a:prstGeom prst="rect">
            <a:avLst/>
          </a:prstGeom>
        </p:spPr>
      </p:pic>
      <p:pic>
        <p:nvPicPr>
          <p:cNvPr id="51" name="Picture 50" descr="A logo with blue and yellow colors&#10;&#10;AI-generated content may be incorrect.">
            <a:extLst>
              <a:ext uri="{FF2B5EF4-FFF2-40B4-BE49-F238E27FC236}">
                <a16:creationId xmlns:a16="http://schemas.microsoft.com/office/drawing/2014/main" id="{69ABB75C-FC4F-3079-71B6-CCA28B9EF43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81538" y="64152"/>
            <a:ext cx="1466567" cy="1466567"/>
          </a:xfrm>
          <a:prstGeom prst="rect">
            <a:avLst/>
          </a:prstGeom>
        </p:spPr>
      </p:pic>
    </p:spTree>
    <p:extLst>
      <p:ext uri="{BB962C8B-B14F-4D97-AF65-F5344CB8AC3E}">
        <p14:creationId xmlns:p14="http://schemas.microsoft.com/office/powerpoint/2010/main" val="281502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089F4-6BC5-7C8B-1C2B-DB31573FD9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1243DA-F59E-F21E-427F-E5FA51AE303A}"/>
              </a:ext>
            </a:extLst>
          </p:cNvPr>
          <p:cNvSpPr>
            <a:spLocks noGrp="1"/>
          </p:cNvSpPr>
          <p:nvPr>
            <p:ph type="title"/>
          </p:nvPr>
        </p:nvSpPr>
        <p:spPr>
          <a:xfrm>
            <a:off x="608012" y="4876800"/>
            <a:ext cx="4800598" cy="990600"/>
          </a:xfrm>
        </p:spPr>
        <p:txBody>
          <a:bodyPr>
            <a:normAutofit/>
          </a:bodyPr>
          <a:lstStyle/>
          <a:p>
            <a:r>
              <a:rPr lang="en-US" b="1" dirty="0"/>
              <a:t>Our Clients</a:t>
            </a:r>
          </a:p>
        </p:txBody>
      </p:sp>
      <p:pic>
        <p:nvPicPr>
          <p:cNvPr id="3" name="Picture 2" descr="A logo with a white background&#10;&#10;AI-generated content may be incorrect.">
            <a:extLst>
              <a:ext uri="{FF2B5EF4-FFF2-40B4-BE49-F238E27FC236}">
                <a16:creationId xmlns:a16="http://schemas.microsoft.com/office/drawing/2014/main" id="{0159696D-C9D6-E9AB-37BE-B3F0DD540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592" y="807672"/>
            <a:ext cx="1633084" cy="1633084"/>
          </a:xfrm>
          <a:prstGeom prst="rect">
            <a:avLst/>
          </a:prstGeom>
          <a:ln>
            <a:noFill/>
          </a:ln>
          <a:effectLst>
            <a:softEdge rad="112500"/>
          </a:effectLst>
        </p:spPr>
      </p:pic>
      <p:pic>
        <p:nvPicPr>
          <p:cNvPr id="7" name="Picture 6" descr="A purple and white logo&#10;&#10;AI-generated content may be incorrect.">
            <a:extLst>
              <a:ext uri="{FF2B5EF4-FFF2-40B4-BE49-F238E27FC236}">
                <a16:creationId xmlns:a16="http://schemas.microsoft.com/office/drawing/2014/main" id="{9561194B-42CD-BFD5-C53E-260E77EC1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117" y="819770"/>
            <a:ext cx="1452564" cy="1452564"/>
          </a:xfrm>
          <a:prstGeom prst="rect">
            <a:avLst/>
          </a:prstGeom>
        </p:spPr>
      </p:pic>
      <p:pic>
        <p:nvPicPr>
          <p:cNvPr id="2" name="Picture 1" descr="A black background with red dots and black text&#10;&#10;AI-generated content may be incorrect.">
            <a:extLst>
              <a:ext uri="{FF2B5EF4-FFF2-40B4-BE49-F238E27FC236}">
                <a16:creationId xmlns:a16="http://schemas.microsoft.com/office/drawing/2014/main" id="{77E48EB9-7D9E-E94D-50CD-586950FC1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pic>
        <p:nvPicPr>
          <p:cNvPr id="9" name="Picture 8" descr="A green leaf with a black background&#10;&#10;AI-generated content may be incorrect.">
            <a:extLst>
              <a:ext uri="{FF2B5EF4-FFF2-40B4-BE49-F238E27FC236}">
                <a16:creationId xmlns:a16="http://schemas.microsoft.com/office/drawing/2014/main" id="{BF2BAF42-6CDB-3DF3-5F20-097472829E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7243" y="3626512"/>
            <a:ext cx="1400569" cy="1400569"/>
          </a:xfrm>
          <a:prstGeom prst="rect">
            <a:avLst/>
          </a:prstGeom>
        </p:spPr>
      </p:pic>
      <p:pic>
        <p:nvPicPr>
          <p:cNvPr id="11" name="Picture 10" descr="A logo for a cheese maker&#10;&#10;AI-generated content may be incorrect.">
            <a:extLst>
              <a:ext uri="{FF2B5EF4-FFF2-40B4-BE49-F238E27FC236}">
                <a16:creationId xmlns:a16="http://schemas.microsoft.com/office/drawing/2014/main" id="{F76EC923-F1AE-01A9-EDC4-309CD4115F3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75960" y="2048101"/>
            <a:ext cx="2075021" cy="1787172"/>
          </a:xfrm>
          <a:prstGeom prst="rect">
            <a:avLst/>
          </a:prstGeom>
        </p:spPr>
      </p:pic>
      <p:pic>
        <p:nvPicPr>
          <p:cNvPr id="13" name="Picture 12" descr="A blue and orange logo&#10;&#10;AI-generated content may be incorrect.">
            <a:extLst>
              <a:ext uri="{FF2B5EF4-FFF2-40B4-BE49-F238E27FC236}">
                <a16:creationId xmlns:a16="http://schemas.microsoft.com/office/drawing/2014/main" id="{1EDC7942-76E9-EB00-9C2D-5E2C68884C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4613" y="2272334"/>
            <a:ext cx="1150031" cy="1150031"/>
          </a:xfrm>
          <a:prstGeom prst="rect">
            <a:avLst/>
          </a:prstGeom>
        </p:spPr>
      </p:pic>
      <p:sp>
        <p:nvSpPr>
          <p:cNvPr id="5" name="TextBox 4">
            <a:extLst>
              <a:ext uri="{FF2B5EF4-FFF2-40B4-BE49-F238E27FC236}">
                <a16:creationId xmlns:a16="http://schemas.microsoft.com/office/drawing/2014/main" id="{0C124BEB-749F-CF96-BBAE-3FBBF07E0D91}"/>
              </a:ext>
            </a:extLst>
          </p:cNvPr>
          <p:cNvSpPr txBox="1"/>
          <p:nvPr/>
        </p:nvSpPr>
        <p:spPr>
          <a:xfrm>
            <a:off x="5264076" y="5101013"/>
            <a:ext cx="2286905" cy="424732"/>
          </a:xfrm>
          <a:prstGeom prst="rect">
            <a:avLst/>
          </a:prstGeom>
          <a:noFill/>
        </p:spPr>
        <p:txBody>
          <a:bodyPr wrap="square" rtlCol="0">
            <a:spAutoFit/>
          </a:bodyPr>
          <a:lstStyle/>
          <a:p>
            <a:pPr>
              <a:lnSpc>
                <a:spcPct val="90000"/>
              </a:lnSpc>
            </a:pPr>
            <a:r>
              <a:rPr lang="en-US" sz="2400" b="1" dirty="0"/>
              <a:t>S.A.E</a:t>
            </a:r>
          </a:p>
        </p:txBody>
      </p:sp>
      <p:pic>
        <p:nvPicPr>
          <p:cNvPr id="8" name="Picture 7">
            <a:extLst>
              <a:ext uri="{FF2B5EF4-FFF2-40B4-BE49-F238E27FC236}">
                <a16:creationId xmlns:a16="http://schemas.microsoft.com/office/drawing/2014/main" id="{77BAF48B-04DE-A827-5D13-B63D411C40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8076" y="5475703"/>
            <a:ext cx="2264002" cy="1033088"/>
          </a:xfrm>
          <a:prstGeom prst="rect">
            <a:avLst/>
          </a:prstGeom>
        </p:spPr>
      </p:pic>
      <p:sp>
        <p:nvSpPr>
          <p:cNvPr id="10" name="TextBox 9">
            <a:extLst>
              <a:ext uri="{FF2B5EF4-FFF2-40B4-BE49-F238E27FC236}">
                <a16:creationId xmlns:a16="http://schemas.microsoft.com/office/drawing/2014/main" id="{7DAAC744-6F3A-27CD-31B2-1A39760B651A}"/>
              </a:ext>
            </a:extLst>
          </p:cNvPr>
          <p:cNvSpPr txBox="1"/>
          <p:nvPr/>
        </p:nvSpPr>
        <p:spPr>
          <a:xfrm>
            <a:off x="5256212" y="587639"/>
            <a:ext cx="2286905" cy="424732"/>
          </a:xfrm>
          <a:prstGeom prst="rect">
            <a:avLst/>
          </a:prstGeom>
          <a:noFill/>
        </p:spPr>
        <p:txBody>
          <a:bodyPr wrap="square" rtlCol="0">
            <a:spAutoFit/>
          </a:bodyPr>
          <a:lstStyle/>
          <a:p>
            <a:pPr>
              <a:lnSpc>
                <a:spcPct val="90000"/>
              </a:lnSpc>
            </a:pPr>
            <a:r>
              <a:rPr lang="en-US" sz="2400" b="1" dirty="0"/>
              <a:t>Egypt</a:t>
            </a:r>
          </a:p>
        </p:txBody>
      </p:sp>
      <p:pic>
        <p:nvPicPr>
          <p:cNvPr id="6" name="Picture 5">
            <a:extLst>
              <a:ext uri="{FF2B5EF4-FFF2-40B4-BE49-F238E27FC236}">
                <a16:creationId xmlns:a16="http://schemas.microsoft.com/office/drawing/2014/main" id="{A3BC7BA6-3A00-0940-F7C0-49DC4613A7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0704" y="4384962"/>
            <a:ext cx="2216152" cy="270526"/>
          </a:xfrm>
          <a:prstGeom prst="rect">
            <a:avLst/>
          </a:prstGeom>
        </p:spPr>
      </p:pic>
    </p:spTree>
    <p:extLst>
      <p:ext uri="{BB962C8B-B14F-4D97-AF65-F5344CB8AC3E}">
        <p14:creationId xmlns:p14="http://schemas.microsoft.com/office/powerpoint/2010/main" val="9939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25481" y="1905000"/>
            <a:ext cx="5410200" cy="4343400"/>
          </a:xfrm>
        </p:spPr>
        <p:txBody>
          <a:bodyPr>
            <a:normAutofit/>
          </a:bodyPr>
          <a:lstStyle/>
          <a:p>
            <a:pPr>
              <a:buNone/>
            </a:pPr>
            <a:r>
              <a:rPr lang="en-US" sz="1700" dirty="0"/>
              <a:t>We’re here to support your next move. </a:t>
            </a:r>
            <a:r>
              <a:rPr lang="en-US" sz="1700" b="1" dirty="0"/>
              <a:t>Let’s talk.</a:t>
            </a:r>
          </a:p>
          <a:p>
            <a:pPr>
              <a:buNone/>
            </a:pPr>
            <a:endParaRPr lang="en-US" sz="1700" b="1" dirty="0"/>
          </a:p>
          <a:p>
            <a:pPr>
              <a:buNone/>
            </a:pPr>
            <a:r>
              <a:rPr lang="en-US" sz="1700" b="1" dirty="0"/>
              <a:t>Mobile: </a:t>
            </a:r>
            <a:r>
              <a:rPr lang="en-US" sz="1700" dirty="0"/>
              <a:t>+20 1000424081 </a:t>
            </a:r>
            <a:endParaRPr lang="ar-EG" sz="1700" dirty="0"/>
          </a:p>
          <a:p>
            <a:pPr>
              <a:buNone/>
            </a:pPr>
            <a:r>
              <a:rPr lang="en-US" sz="1700" b="1" dirty="0"/>
              <a:t>Office Address: </a:t>
            </a:r>
            <a:r>
              <a:rPr lang="en-US" sz="1700" dirty="0"/>
              <a:t>Building Lotus 2, North 90 St. , behind Chillout, New Cairo, Egypt</a:t>
            </a:r>
            <a:endParaRPr lang="en-US" sz="1700" b="1" dirty="0"/>
          </a:p>
          <a:p>
            <a:pPr>
              <a:buNone/>
            </a:pPr>
            <a:r>
              <a:rPr lang="en-US" sz="1700" b="1" dirty="0"/>
              <a:t> Email: </a:t>
            </a:r>
            <a:r>
              <a:rPr lang="en-US" sz="1700" dirty="0"/>
              <a:t>info@analyste.co</a:t>
            </a:r>
          </a:p>
          <a:p>
            <a:pPr>
              <a:buNone/>
            </a:pPr>
            <a:r>
              <a:rPr lang="en-US" sz="1700" b="1" dirty="0"/>
              <a:t>Website: </a:t>
            </a:r>
            <a:r>
              <a:rPr lang="en-US" sz="1700" dirty="0">
                <a:hlinkClick r:id="rId2"/>
              </a:rPr>
              <a:t>www.analyste.co</a:t>
            </a:r>
            <a:endParaRPr lang="ar-EG" sz="1700" dirty="0"/>
          </a:p>
          <a:p>
            <a:pPr>
              <a:buNone/>
            </a:pPr>
            <a:endParaRPr lang="en-US" sz="1700" dirty="0"/>
          </a:p>
        </p:txBody>
      </p:sp>
      <p:pic>
        <p:nvPicPr>
          <p:cNvPr id="2" name="Picture 1" descr="A black background with red dots and black text&#10;&#10;AI-generated content may be incorrect.">
            <a:extLst>
              <a:ext uri="{FF2B5EF4-FFF2-40B4-BE49-F238E27FC236}">
                <a16:creationId xmlns:a16="http://schemas.microsoft.com/office/drawing/2014/main" id="{83EA29B6-741A-9119-6167-09C7B68CB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12" y="914400"/>
            <a:ext cx="5029200" cy="5029200"/>
          </a:xfrm>
          <a:prstGeom prst="rect">
            <a:avLst/>
          </a:prstGeom>
        </p:spPr>
      </p:pic>
    </p:spTree>
    <p:extLst>
      <p:ext uri="{BB962C8B-B14F-4D97-AF65-F5344CB8AC3E}">
        <p14:creationId xmlns:p14="http://schemas.microsoft.com/office/powerpoint/2010/main" val="41057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F74D5-D417-9168-7261-619A41AF2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779E1-006A-3F0B-BBDC-7463E11DB555}"/>
              </a:ext>
            </a:extLst>
          </p:cNvPr>
          <p:cNvSpPr>
            <a:spLocks noGrp="1"/>
          </p:cNvSpPr>
          <p:nvPr>
            <p:ph type="title"/>
          </p:nvPr>
        </p:nvSpPr>
        <p:spPr/>
        <p:txBody>
          <a:bodyPr>
            <a:normAutofit/>
          </a:bodyPr>
          <a:lstStyle/>
          <a:p>
            <a:pPr>
              <a:buNone/>
            </a:pPr>
            <a:r>
              <a:rPr lang="en-US" sz="3200" b="1" dirty="0"/>
              <a:t>Message from the Founder</a:t>
            </a:r>
          </a:p>
        </p:txBody>
      </p:sp>
      <p:sp>
        <p:nvSpPr>
          <p:cNvPr id="3" name="Content Placeholder 2">
            <a:extLst>
              <a:ext uri="{FF2B5EF4-FFF2-40B4-BE49-F238E27FC236}">
                <a16:creationId xmlns:a16="http://schemas.microsoft.com/office/drawing/2014/main" id="{30015201-639D-1DA7-D230-C9874477C082}"/>
              </a:ext>
            </a:extLst>
          </p:cNvPr>
          <p:cNvSpPr>
            <a:spLocks noGrp="1"/>
          </p:cNvSpPr>
          <p:nvPr>
            <p:ph idx="1"/>
          </p:nvPr>
        </p:nvSpPr>
        <p:spPr>
          <a:xfrm>
            <a:off x="1217614" y="1905000"/>
            <a:ext cx="10058398" cy="4572000"/>
          </a:xfrm>
        </p:spPr>
        <p:txBody>
          <a:bodyPr>
            <a:normAutofit/>
          </a:bodyPr>
          <a:lstStyle/>
          <a:p>
            <a:pPr>
              <a:buNone/>
            </a:pPr>
            <a:r>
              <a:rPr lang="en-US" sz="1600" dirty="0"/>
              <a:t>At </a:t>
            </a:r>
            <a:r>
              <a:rPr lang="en-US" sz="1600" b="1" dirty="0"/>
              <a:t>Analyste</a:t>
            </a:r>
            <a:r>
              <a:rPr lang="en-US" sz="1600" dirty="0"/>
              <a:t>, we believe that </a:t>
            </a:r>
            <a:r>
              <a:rPr lang="en-US" sz="1600" b="1" dirty="0"/>
              <a:t>every great success starts with </a:t>
            </a:r>
            <a:r>
              <a:rPr lang="en-US" sz="1600" b="1" dirty="0">
                <a:solidFill>
                  <a:srgbClr val="C00000"/>
                </a:solidFill>
              </a:rPr>
              <a:t>Analysis</a:t>
            </a:r>
            <a:r>
              <a:rPr lang="en-US" sz="1600" dirty="0">
                <a:solidFill>
                  <a:srgbClr val="C00000"/>
                </a:solidFill>
              </a:rPr>
              <a:t>.</a:t>
            </a:r>
          </a:p>
          <a:p>
            <a:pPr>
              <a:buNone/>
            </a:pPr>
            <a:r>
              <a:rPr lang="en-US" sz="1600" dirty="0"/>
              <a:t>In today’s fast-paced and ever-changing business environment, companies need more than just ideas—they need insights, strategies, and actions. That’s why we created Analyste: to empower businesses, especially </a:t>
            </a:r>
            <a:r>
              <a:rPr lang="en-US" sz="1600" b="1" dirty="0"/>
              <a:t>startups, SMEs, and ambitious brands</a:t>
            </a:r>
            <a:r>
              <a:rPr lang="en-US" sz="1600" dirty="0"/>
              <a:t>, with the tools and expertise they need to grow, adapt, and lead.</a:t>
            </a:r>
          </a:p>
          <a:p>
            <a:pPr>
              <a:buNone/>
            </a:pPr>
            <a:r>
              <a:rPr lang="en-US" sz="1600" dirty="0"/>
              <a:t>We bring together two critical forces—</a:t>
            </a:r>
            <a:r>
              <a:rPr lang="en-US" sz="1600" b="1" dirty="0"/>
              <a:t>financial intelligence and Strategic Thinking</a:t>
            </a:r>
            <a:r>
              <a:rPr lang="en-US" sz="1600" dirty="0"/>
              <a:t>—under one roof, delivering a 360° approach to business consultation. Our role isn’t just to advise; it’s to </a:t>
            </a:r>
            <a:r>
              <a:rPr lang="en-US" sz="1600" b="1" dirty="0"/>
              <a:t>partner, co-create, and unlock potential</a:t>
            </a:r>
            <a:r>
              <a:rPr lang="en-US" sz="1600" dirty="0"/>
              <a:t>. Whether you need to build a solid financial framework or enhance performance or develop a sustainable growth plan - we’re here to support your journey.</a:t>
            </a:r>
          </a:p>
          <a:p>
            <a:pPr>
              <a:buNone/>
            </a:pPr>
            <a:r>
              <a:rPr lang="en-US" sz="1600" dirty="0"/>
              <a:t>Analyste was born with a regional mindset and a global ambition. we are ready to scale with our clients—wherever their vision takes them.</a:t>
            </a:r>
          </a:p>
          <a:p>
            <a:pPr>
              <a:buNone/>
            </a:pPr>
            <a:r>
              <a:rPr lang="en-US" sz="1600" dirty="0"/>
              <a:t>Welcome to Analyste—</a:t>
            </a:r>
            <a:r>
              <a:rPr lang="en-US" sz="1600" b="1" dirty="0"/>
              <a:t>where strategy meets execution, and insights become impact</a:t>
            </a:r>
            <a:r>
              <a:rPr lang="en-US" sz="1600" dirty="0"/>
              <a:t>.</a:t>
            </a:r>
          </a:p>
        </p:txBody>
      </p:sp>
      <p:pic>
        <p:nvPicPr>
          <p:cNvPr id="5" name="Picture 4" descr="A black background with red dots and black text&#10;&#10;AI-generated content may be incorrect.">
            <a:extLst>
              <a:ext uri="{FF2B5EF4-FFF2-40B4-BE49-F238E27FC236}">
                <a16:creationId xmlns:a16="http://schemas.microsoft.com/office/drawing/2014/main" id="{B87D3EA6-DB24-2887-6BFD-F3730746B2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11026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Our Story</a:t>
            </a:r>
          </a:p>
        </p:txBody>
      </p:sp>
      <p:sp>
        <p:nvSpPr>
          <p:cNvPr id="3" name="Content Placeholder 2"/>
          <p:cNvSpPr>
            <a:spLocks noGrp="1"/>
          </p:cNvSpPr>
          <p:nvPr>
            <p:ph idx="1"/>
          </p:nvPr>
        </p:nvSpPr>
        <p:spPr>
          <a:xfrm>
            <a:off x="1217614" y="1905000"/>
            <a:ext cx="10058398" cy="4572000"/>
          </a:xfrm>
        </p:spPr>
        <p:txBody>
          <a:bodyPr>
            <a:normAutofit/>
          </a:bodyPr>
          <a:lstStyle/>
          <a:p>
            <a:pPr>
              <a:buNone/>
            </a:pPr>
            <a:r>
              <a:rPr lang="en-US" sz="1400" dirty="0"/>
              <a:t>Every business has a vision—a goal to grow, expand, and thrive. But in today’s fast-moving world, financial complexity often stand in the way. That’s where </a:t>
            </a:r>
            <a:r>
              <a:rPr lang="en-US" sz="1400" b="1" dirty="0"/>
              <a:t>Analyste</a:t>
            </a:r>
            <a:r>
              <a:rPr lang="en-US" sz="1400" dirty="0"/>
              <a:t> steps in.</a:t>
            </a:r>
          </a:p>
          <a:p>
            <a:pPr>
              <a:buNone/>
            </a:pPr>
            <a:r>
              <a:rPr lang="en-US" sz="1400" dirty="0"/>
              <a:t>Founded on the belief that </a:t>
            </a:r>
            <a:r>
              <a:rPr lang="en-US" sz="1400" b="1" dirty="0"/>
              <a:t>clarity drives success</a:t>
            </a:r>
            <a:r>
              <a:rPr lang="en-US" sz="1400" dirty="0"/>
              <a:t>, Analyste is more than a consulting firm; we are </a:t>
            </a:r>
            <a:r>
              <a:rPr lang="en-US" sz="1400" b="1" dirty="0"/>
              <a:t>partners in precision and performance</a:t>
            </a:r>
            <a:r>
              <a:rPr lang="en-US" sz="1400" dirty="0"/>
              <a:t>. We don’t just analyze numbers—we uncover opportunities. We don’t just build strategies—we execute them.</a:t>
            </a:r>
          </a:p>
          <a:p>
            <a:pPr>
              <a:buNone/>
            </a:pPr>
            <a:r>
              <a:rPr lang="en-US" sz="1400" dirty="0"/>
              <a:t>Our expertise lies at the intersection of </a:t>
            </a:r>
            <a:r>
              <a:rPr lang="en-US" sz="1400" b="1" dirty="0"/>
              <a:t>financial intelligence and strategic decision-making</a:t>
            </a:r>
            <a:r>
              <a:rPr lang="en-US" sz="1400" dirty="0"/>
              <a:t>, helping </a:t>
            </a:r>
            <a:r>
              <a:rPr lang="en-US" sz="1400" b="1" dirty="0"/>
              <a:t>SMEs and startups</a:t>
            </a:r>
            <a:r>
              <a:rPr lang="en-US" sz="1400" dirty="0"/>
              <a:t> make informed, strategic decisions. Whether it's financial forecasting, pricing strategies, or building a solid financial framework, we bring </a:t>
            </a:r>
            <a:r>
              <a:rPr lang="en-US" sz="1400" b="1" dirty="0"/>
              <a:t>data-driven insights and real-world execution</a:t>
            </a:r>
            <a:r>
              <a:rPr lang="en-US" sz="1400" dirty="0"/>
              <a:t> to the table.</a:t>
            </a:r>
          </a:p>
          <a:p>
            <a:pPr>
              <a:buNone/>
            </a:pPr>
            <a:r>
              <a:rPr lang="en-US" sz="1400" dirty="0"/>
              <a:t>At </a:t>
            </a:r>
            <a:r>
              <a:rPr lang="en-US" sz="1400" b="1" dirty="0"/>
              <a:t>Analyste</a:t>
            </a:r>
            <a:r>
              <a:rPr lang="en-US" sz="1400" dirty="0"/>
              <a:t>, we believe in:</a:t>
            </a:r>
            <a:br>
              <a:rPr lang="en-US" sz="1400" dirty="0"/>
            </a:br>
            <a:r>
              <a:rPr lang="en-US" sz="1400" dirty="0"/>
              <a:t>✔ </a:t>
            </a:r>
            <a:r>
              <a:rPr lang="en-US" sz="1400" b="1" dirty="0"/>
              <a:t>Precision</a:t>
            </a:r>
            <a:r>
              <a:rPr lang="ar-EG" sz="1400" b="1" dirty="0"/>
              <a:t> </a:t>
            </a:r>
            <a:r>
              <a:rPr lang="en-US" sz="1400" dirty="0"/>
              <a:t> </a:t>
            </a:r>
            <a:r>
              <a:rPr lang="ar-EG" sz="1400" dirty="0"/>
              <a:t> </a:t>
            </a:r>
            <a:r>
              <a:rPr lang="en-US" sz="1400" dirty="0"/>
              <a:t>– because the right numbers lead to the right decisions.</a:t>
            </a:r>
            <a:br>
              <a:rPr lang="en-US" sz="1400" dirty="0"/>
            </a:br>
            <a:r>
              <a:rPr lang="en-US" sz="1400" dirty="0"/>
              <a:t>✔ </a:t>
            </a:r>
            <a:r>
              <a:rPr lang="en-US" sz="1400" b="1" dirty="0"/>
              <a:t>Strategy</a:t>
            </a:r>
            <a:r>
              <a:rPr lang="en-US" sz="1400" dirty="0"/>
              <a:t> </a:t>
            </a:r>
            <a:r>
              <a:rPr lang="ar-EG" sz="1400" dirty="0"/>
              <a:t>   </a:t>
            </a:r>
            <a:r>
              <a:rPr lang="en-US" sz="1400" dirty="0"/>
              <a:t>– because growth isn’t accidental, it’s planned.</a:t>
            </a:r>
            <a:br>
              <a:rPr lang="en-US" sz="1400" dirty="0"/>
            </a:br>
            <a:r>
              <a:rPr lang="en-US" sz="1400" dirty="0"/>
              <a:t>✔ </a:t>
            </a:r>
            <a:r>
              <a:rPr lang="en-US" sz="1400" b="1" dirty="0"/>
              <a:t>Execution</a:t>
            </a:r>
            <a:r>
              <a:rPr lang="ar-EG" sz="1400" b="1" dirty="0"/>
              <a:t> </a:t>
            </a:r>
            <a:r>
              <a:rPr lang="en-US" sz="1400" dirty="0"/>
              <a:t> – because ideas alone don’t drive success—actions do.</a:t>
            </a:r>
          </a:p>
          <a:p>
            <a:pPr>
              <a:buNone/>
            </a:pPr>
            <a:r>
              <a:rPr lang="en-US" sz="1400" dirty="0"/>
              <a:t>We simplify the complex. We transform insights into measurable impact. We help businesses move from uncertainty to confidence.</a:t>
            </a:r>
          </a:p>
          <a:p>
            <a:r>
              <a:rPr lang="en-US" sz="1400" b="1" dirty="0"/>
              <a:t>Analyste: Because every Success start with </a:t>
            </a:r>
            <a:r>
              <a:rPr lang="en-US" sz="1400" b="1" dirty="0">
                <a:solidFill>
                  <a:srgbClr val="C00000"/>
                </a:solidFill>
              </a:rPr>
              <a:t>Analysis.</a:t>
            </a:r>
            <a:endParaRPr lang="en-US" sz="1400" dirty="0">
              <a:solidFill>
                <a:srgbClr val="C00000"/>
              </a:solidFill>
            </a:endParaRPr>
          </a:p>
          <a:p>
            <a:pPr>
              <a:buNone/>
            </a:pPr>
            <a:endParaRPr lang="en-US" sz="1400" dirty="0"/>
          </a:p>
        </p:txBody>
      </p:sp>
      <p:pic>
        <p:nvPicPr>
          <p:cNvPr id="5" name="Picture 4" descr="A black background with red dots and black text&#10;&#10;AI-generated content may be incorrect.">
            <a:extLst>
              <a:ext uri="{FF2B5EF4-FFF2-40B4-BE49-F238E27FC236}">
                <a16:creationId xmlns:a16="http://schemas.microsoft.com/office/drawing/2014/main" id="{F8D0472B-013E-4C21-1BB8-EBBEA4246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2DEF0-D82E-5766-7E55-30A2F31D0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C9763-BDC0-3EBB-874C-53239A16DB3D}"/>
              </a:ext>
            </a:extLst>
          </p:cNvPr>
          <p:cNvSpPr>
            <a:spLocks noGrp="1"/>
          </p:cNvSpPr>
          <p:nvPr>
            <p:ph type="title"/>
          </p:nvPr>
        </p:nvSpPr>
        <p:spPr/>
        <p:txBody>
          <a:bodyPr>
            <a:normAutofit/>
          </a:bodyPr>
          <a:lstStyle/>
          <a:p>
            <a:r>
              <a:rPr lang="en-US" sz="3200" b="1" dirty="0"/>
              <a:t>Why we Exist ?</a:t>
            </a:r>
          </a:p>
        </p:txBody>
      </p:sp>
      <p:sp>
        <p:nvSpPr>
          <p:cNvPr id="3" name="Content Placeholder 2">
            <a:extLst>
              <a:ext uri="{FF2B5EF4-FFF2-40B4-BE49-F238E27FC236}">
                <a16:creationId xmlns:a16="http://schemas.microsoft.com/office/drawing/2014/main" id="{50F8A5B8-9DAE-4487-BC15-6C0533CB6049}"/>
              </a:ext>
            </a:extLst>
          </p:cNvPr>
          <p:cNvSpPr>
            <a:spLocks noGrp="1"/>
          </p:cNvSpPr>
          <p:nvPr>
            <p:ph idx="1"/>
          </p:nvPr>
        </p:nvSpPr>
        <p:spPr>
          <a:xfrm>
            <a:off x="1217614" y="1828800"/>
            <a:ext cx="8991598" cy="4343400"/>
          </a:xfrm>
        </p:spPr>
        <p:txBody>
          <a:bodyPr>
            <a:normAutofit fontScale="85000" lnSpcReduction="20000"/>
          </a:bodyPr>
          <a:lstStyle/>
          <a:p>
            <a:pPr marL="0" marR="0">
              <a:buNone/>
            </a:pPr>
            <a:r>
              <a:rPr lang="en-US" sz="1800" b="1" dirty="0">
                <a:latin typeface="Calibri" panose="020F0502020204030204" pitchFamily="34" charset="0"/>
              </a:rPr>
              <a:t>Vision</a:t>
            </a:r>
            <a:endParaRPr lang="en-US" sz="1800" dirty="0">
              <a:effectLst/>
              <a:latin typeface="Calibri" panose="020F0502020204030204" pitchFamily="34" charset="0"/>
            </a:endParaRPr>
          </a:p>
          <a:p>
            <a:pPr marL="0" marR="0" indent="0">
              <a:lnSpc>
                <a:spcPct val="107000"/>
              </a:lnSpc>
              <a:spcAft>
                <a:spcPts val="800"/>
              </a:spcAft>
              <a:buNone/>
            </a:pPr>
            <a:r>
              <a:rPr lang="en-AE" sz="1800" kern="100" dirty="0">
                <a:effectLst/>
                <a:latin typeface="Aptos" panose="020B0004020202020204" pitchFamily="34" charset="0"/>
                <a:ea typeface="Aptos" panose="020B0004020202020204" pitchFamily="34" charset="0"/>
                <a:cs typeface="Arial" panose="020B0604020202020204" pitchFamily="34" charset="0"/>
              </a:rPr>
              <a:t>To transform the financial landscape for SMEs and large enterprises across Egypt and the GCC, creating a future where every business achieves global competitiveness through innovation, empowerment, and sustainable growth.</a:t>
            </a:r>
            <a:endParaRPr lang="en-US" sz="1800" dirty="0">
              <a:effectLst/>
              <a:latin typeface="Calibri" panose="020F0502020204030204" pitchFamily="34" charset="0"/>
            </a:endParaRPr>
          </a:p>
          <a:p>
            <a:pPr marL="0" marR="0">
              <a:buNone/>
            </a:pPr>
            <a:r>
              <a:rPr lang="en-US" sz="1800" b="1" dirty="0">
                <a:effectLst/>
                <a:latin typeface="Calibri" panose="020F0502020204030204" pitchFamily="34" charset="0"/>
              </a:rPr>
              <a:t>Mission</a:t>
            </a:r>
            <a:endParaRPr lang="en-US" sz="1800" dirty="0">
              <a:effectLst/>
              <a:latin typeface="Calibri" panose="020F0502020204030204" pitchFamily="34" charset="0"/>
            </a:endParaRPr>
          </a:p>
          <a:p>
            <a:pPr marL="0" marR="0">
              <a:lnSpc>
                <a:spcPct val="107000"/>
              </a:lnSpc>
              <a:spcAft>
                <a:spcPts val="800"/>
              </a:spcAft>
              <a:buNone/>
            </a:pPr>
            <a:r>
              <a:rPr lang="en-AE" sz="1800" kern="100" dirty="0">
                <a:effectLst/>
                <a:latin typeface="Aptos" panose="020B0004020202020204" pitchFamily="34" charset="0"/>
                <a:ea typeface="Aptos" panose="020B0004020202020204" pitchFamily="34" charset="0"/>
                <a:cs typeface="Arial" panose="020B0604020202020204" pitchFamily="34" charset="0"/>
              </a:rPr>
              <a:t>Our mission is to provide world-class financial and </a:t>
            </a:r>
            <a:r>
              <a:rPr lang="en-US" sz="1800" kern="100" dirty="0">
                <a:effectLst/>
                <a:latin typeface="Aptos" panose="020B0004020202020204" pitchFamily="34" charset="0"/>
                <a:ea typeface="Aptos" panose="020B0004020202020204" pitchFamily="34" charset="0"/>
                <a:cs typeface="Arial" panose="020B0604020202020204" pitchFamily="34" charset="0"/>
              </a:rPr>
              <a:t>data </a:t>
            </a:r>
            <a:r>
              <a:rPr lang="en-US" sz="1800" kern="100" dirty="0">
                <a:latin typeface="Aptos" panose="020B0004020202020204" pitchFamily="34" charset="0"/>
                <a:ea typeface="Aptos" panose="020B0004020202020204" pitchFamily="34" charset="0"/>
                <a:cs typeface="Arial" panose="020B0604020202020204" pitchFamily="34" charset="0"/>
              </a:rPr>
              <a:t>insights</a:t>
            </a:r>
            <a:r>
              <a:rPr lang="en-AE" sz="1800" kern="100" dirty="0">
                <a:effectLst/>
                <a:latin typeface="Aptos" panose="020B0004020202020204" pitchFamily="34" charset="0"/>
                <a:ea typeface="Aptos" panose="020B0004020202020204" pitchFamily="34" charset="0"/>
                <a:cs typeface="Arial" panose="020B0604020202020204" pitchFamily="34" charset="0"/>
              </a:rPr>
              <a:t> consultation and training services to SMEs and large enterprises in Egypt and the GCC. By leveraging advanced technology, data-driven strategies, and a deep understanding of market dynamics, we deliver tailored solutions that drive growth, enhance efficiency, and foster innovation.</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n-AE" sz="1800" kern="100" dirty="0">
                <a:effectLst/>
                <a:latin typeface="Aptos" panose="020B0004020202020204" pitchFamily="34" charset="0"/>
                <a:ea typeface="Aptos" panose="020B0004020202020204" pitchFamily="34" charset="0"/>
                <a:cs typeface="Arial" panose="020B0604020202020204" pitchFamily="34" charset="0"/>
              </a:rPr>
              <a:t>Our team of highly experienced and educated professionals is dedicated to excellence, integrity, and building long-term partnerships. We aim to be the trusted partner for businesses seeking to navigate complex challenges, capture opportunities, and achieve their full potential.</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nSpc>
                <a:spcPct val="107000"/>
              </a:lnSpc>
              <a:spcAft>
                <a:spcPts val="800"/>
              </a:spcAft>
              <a:buNone/>
            </a:pPr>
            <a:r>
              <a:rPr lang="en-AE" sz="1800" kern="100" dirty="0">
                <a:effectLst/>
                <a:latin typeface="Aptos" panose="020B0004020202020204" pitchFamily="34" charset="0"/>
                <a:ea typeface="Aptos" panose="020B0004020202020204" pitchFamily="34" charset="0"/>
                <a:cs typeface="Arial" panose="020B0604020202020204" pitchFamily="34" charset="0"/>
              </a:rPr>
              <a:t>Our philosophy is rooted in empowering businesses with the knowledge, tools, and strategies they need to thrive in a dynamic global economy.</a:t>
            </a:r>
            <a:r>
              <a:rPr lang="en-US" sz="1800" dirty="0">
                <a:effectLst/>
                <a:latin typeface="Calibri" panose="020F0502020204030204" pitchFamily="34" charset="0"/>
              </a:rPr>
              <a:t>.</a:t>
            </a:r>
          </a:p>
        </p:txBody>
      </p:sp>
      <p:pic>
        <p:nvPicPr>
          <p:cNvPr id="6" name="Picture 5" descr="A dart hitting the center of a target&#10;&#10;AI-generated content may be incorrect.">
            <a:extLst>
              <a:ext uri="{FF2B5EF4-FFF2-40B4-BE49-F238E27FC236}">
                <a16:creationId xmlns:a16="http://schemas.microsoft.com/office/drawing/2014/main" id="{EA4D2CF4-213A-24DB-15E0-D0CC4F9CC673}"/>
              </a:ext>
            </a:extLst>
          </p:cNvPr>
          <p:cNvPicPr>
            <a:picLocks noChangeAspect="1"/>
          </p:cNvPicPr>
          <p:nvPr/>
        </p:nvPicPr>
        <p:blipFill>
          <a:blip r:embed="rId2" cstate="print">
            <a:clrChange>
              <a:clrFrom>
                <a:srgbClr val="FFFFFF"/>
              </a:clrFrom>
              <a:clrTo>
                <a:srgbClr val="FFFFFF">
                  <a:alpha val="0"/>
                </a:srgbClr>
              </a:clrTo>
            </a:clrChange>
            <a:alphaModFix amt="70000"/>
            <a:extLst>
              <a:ext uri="{28A0092B-C50C-407E-A947-70E740481C1C}">
                <a14:useLocalDpi xmlns:a14="http://schemas.microsoft.com/office/drawing/2010/main" val="0"/>
              </a:ext>
            </a:extLst>
          </a:blip>
          <a:stretch>
            <a:fillRect/>
          </a:stretch>
        </p:blipFill>
        <p:spPr>
          <a:xfrm>
            <a:off x="10419101" y="1713553"/>
            <a:ext cx="1295400" cy="1295400"/>
          </a:xfrm>
          <a:prstGeom prst="rect">
            <a:avLst/>
          </a:prstGeom>
        </p:spPr>
      </p:pic>
      <p:pic>
        <p:nvPicPr>
          <p:cNvPr id="8" name="Picture 7" descr="A light bulb with a wire&#10;&#10;AI-generated content may be incorrect.">
            <a:extLst>
              <a:ext uri="{FF2B5EF4-FFF2-40B4-BE49-F238E27FC236}">
                <a16:creationId xmlns:a16="http://schemas.microsoft.com/office/drawing/2014/main" id="{64753307-A252-4F6E-F89E-4B43ADC8F160}"/>
              </a:ext>
            </a:extLst>
          </p:cNvPr>
          <p:cNvPicPr>
            <a:picLocks noChangeAspect="1"/>
          </p:cNvPicPr>
          <p:nvPr/>
        </p:nvPicPr>
        <p:blipFill>
          <a:blip r:embed="rId3" cstate="print">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10209212" y="3581400"/>
            <a:ext cx="1674813" cy="1713551"/>
          </a:xfrm>
          <a:prstGeom prst="rect">
            <a:avLst/>
          </a:prstGeom>
        </p:spPr>
      </p:pic>
      <p:pic>
        <p:nvPicPr>
          <p:cNvPr id="5" name="Picture 4" descr="A black background with red dots and black text&#10;&#10;AI-generated content may be incorrect.">
            <a:extLst>
              <a:ext uri="{FF2B5EF4-FFF2-40B4-BE49-F238E27FC236}">
                <a16:creationId xmlns:a16="http://schemas.microsoft.com/office/drawing/2014/main" id="{C6F23ECC-20BB-E369-6B4E-FAE01EF37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18754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C20E8-9699-9831-0B4B-3AF83F0FE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658D6-1B29-5816-BD73-3263B567AE1E}"/>
              </a:ext>
            </a:extLst>
          </p:cNvPr>
          <p:cNvSpPr>
            <a:spLocks noGrp="1"/>
          </p:cNvSpPr>
          <p:nvPr>
            <p:ph type="title"/>
          </p:nvPr>
        </p:nvSpPr>
        <p:spPr/>
        <p:txBody>
          <a:bodyPr>
            <a:normAutofit/>
          </a:bodyPr>
          <a:lstStyle/>
          <a:p>
            <a:pPr marL="0" marR="0">
              <a:buNone/>
            </a:pPr>
            <a:r>
              <a:rPr lang="en-US" sz="3200" b="1" dirty="0">
                <a:effectLst/>
                <a:latin typeface="Calibri" panose="020F0502020204030204" pitchFamily="34" charset="0"/>
              </a:rPr>
              <a:t>Core Values</a:t>
            </a:r>
            <a:endParaRPr lang="en-US" sz="3200" dirty="0">
              <a:effectLst/>
              <a:latin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AE120844-C91A-6F79-0796-6048D6B48C32}"/>
              </a:ext>
            </a:extLst>
          </p:cNvPr>
          <p:cNvGraphicFramePr>
            <a:graphicFrameLocks noGrp="1"/>
          </p:cNvGraphicFramePr>
          <p:nvPr>
            <p:ph idx="1"/>
            <p:extLst>
              <p:ext uri="{D42A27DB-BD31-4B8C-83A1-F6EECF244321}">
                <p14:modId xmlns:p14="http://schemas.microsoft.com/office/powerpoint/2010/main" val="1624333986"/>
              </p:ext>
            </p:extLst>
          </p:nvPr>
        </p:nvGraphicFramePr>
        <p:xfrm>
          <a:off x="262787" y="2087562"/>
          <a:ext cx="11663249"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red dots and black text&#10;&#10;AI-generated content may be incorrect.">
            <a:extLst>
              <a:ext uri="{FF2B5EF4-FFF2-40B4-BE49-F238E27FC236}">
                <a16:creationId xmlns:a16="http://schemas.microsoft.com/office/drawing/2014/main" id="{8DD8A4E0-833E-CDBF-4EB3-8C92C312E1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127469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2" y="4876800"/>
            <a:ext cx="4800598" cy="990600"/>
          </a:xfrm>
        </p:spPr>
        <p:txBody>
          <a:bodyPr/>
          <a:lstStyle/>
          <a:p>
            <a:r>
              <a:rPr lang="en-US" b="1" dirty="0"/>
              <a:t>Our Services</a:t>
            </a:r>
          </a:p>
        </p:txBody>
      </p:sp>
      <p:pic>
        <p:nvPicPr>
          <p:cNvPr id="2" name="Picture 1" descr="A black background with red dots and black text&#10;&#10;AI-generated content may be incorrect.">
            <a:extLst>
              <a:ext uri="{FF2B5EF4-FFF2-40B4-BE49-F238E27FC236}">
                <a16:creationId xmlns:a16="http://schemas.microsoft.com/office/drawing/2014/main" id="{977572E9-52F8-5D4D-BE8A-0967643BC7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Financial Planning &amp; Analysis (FP&amp;A)</a:t>
            </a:r>
          </a:p>
        </p:txBody>
      </p:sp>
      <p:sp>
        <p:nvSpPr>
          <p:cNvPr id="9" name="Content Placeholder 8"/>
          <p:cNvSpPr>
            <a:spLocks noGrp="1"/>
          </p:cNvSpPr>
          <p:nvPr>
            <p:ph sz="half" idx="2"/>
          </p:nvPr>
        </p:nvSpPr>
        <p:spPr>
          <a:xfrm>
            <a:off x="1217614" y="1828800"/>
            <a:ext cx="10363198" cy="4906962"/>
          </a:xfrm>
        </p:spPr>
        <p:txBody>
          <a:bodyPr>
            <a:normAutofit fontScale="92500" lnSpcReduction="20000"/>
          </a:bodyPr>
          <a:lstStyle/>
          <a:p>
            <a:pPr marL="45720" indent="0">
              <a:buNone/>
            </a:pPr>
            <a:r>
              <a:rPr lang="en-US" dirty="0"/>
              <a:t>We help businesses anticipate the future and prepare for it with confidence. Our FP&amp;A services are structured to provide financial clarity, align business goals with financial realities, and support strategic decision-making.</a:t>
            </a:r>
          </a:p>
          <a:p>
            <a:pPr fontAlgn="ctr"/>
            <a:r>
              <a:rPr lang="en-US" b="1" dirty="0"/>
              <a:t>Budgeting &amp; Forecasting </a:t>
            </a:r>
            <a:r>
              <a:rPr lang="en-US" dirty="0"/>
              <a:t>We develop detailed, bottom-up or top-down budgets and forecasts that incorporate operational inputs, historical trends, and market conditions. Our approach ensures financial targets are realistic, data-driven, and aligned with business strategy.</a:t>
            </a:r>
          </a:p>
          <a:p>
            <a:pPr fontAlgn="ctr"/>
            <a:r>
              <a:rPr lang="en-US" b="1" dirty="0"/>
              <a:t>Cash Flow Projections </a:t>
            </a:r>
            <a:r>
              <a:rPr lang="en-US" dirty="0"/>
              <a:t>We model short-, medium-, and long-term cash flows to help you plan for liquidity needs, funding gaps, and investment opportunities. Our cash flow tools are practical and easy for internal teams to maintain.</a:t>
            </a:r>
          </a:p>
          <a:p>
            <a:pPr fontAlgn="ctr"/>
            <a:r>
              <a:rPr lang="en-US" b="1" dirty="0"/>
              <a:t>Scenario &amp; Sensitivity Analysis </a:t>
            </a:r>
            <a:r>
              <a:rPr lang="en-US" dirty="0"/>
              <a:t>Understand how changes in variables—like sales volume, pricing, or costs—impact your bottom line. We build flexible models that allow you to simulate different outcomes and prepare contingency plans for any business condition.</a:t>
            </a:r>
          </a:p>
          <a:p>
            <a:pPr fontAlgn="ctr"/>
            <a:r>
              <a:rPr lang="en-US" b="1" dirty="0"/>
              <a:t>Strategic Business Planning Support </a:t>
            </a:r>
            <a:r>
              <a:rPr lang="en-US" dirty="0"/>
              <a:t>We partner with your executive team to translate strategic goals into financial language. Whether launching a new product, entering a new market, or restructuring operations, we ensure your financial plan supports your business vision.</a:t>
            </a:r>
          </a:p>
        </p:txBody>
      </p:sp>
      <p:pic>
        <p:nvPicPr>
          <p:cNvPr id="3" name="Picture 2" descr="A black background with red dots and black text&#10;&#10;AI-generated content may be incorrect.">
            <a:extLst>
              <a:ext uri="{FF2B5EF4-FFF2-40B4-BE49-F238E27FC236}">
                <a16:creationId xmlns:a16="http://schemas.microsoft.com/office/drawing/2014/main" id="{4B8EFF91-4738-A9BF-B8E9-B99FCFF29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5CA58-0FB1-1B8C-3F9B-6DD0A4C81E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8FE261-503D-ABF3-F145-9C88D157AAEF}"/>
              </a:ext>
            </a:extLst>
          </p:cNvPr>
          <p:cNvSpPr>
            <a:spLocks noGrp="1"/>
          </p:cNvSpPr>
          <p:nvPr>
            <p:ph type="title"/>
          </p:nvPr>
        </p:nvSpPr>
        <p:spPr/>
        <p:txBody>
          <a:bodyPr>
            <a:normAutofit/>
          </a:bodyPr>
          <a:lstStyle/>
          <a:p>
            <a:r>
              <a:rPr lang="en-US" sz="3200" b="1" dirty="0"/>
              <a:t>Management Reporting</a:t>
            </a:r>
            <a:endParaRPr lang="en-US" sz="2400" b="1" dirty="0"/>
          </a:p>
        </p:txBody>
      </p:sp>
      <p:sp>
        <p:nvSpPr>
          <p:cNvPr id="9" name="Content Placeholder 8">
            <a:extLst>
              <a:ext uri="{FF2B5EF4-FFF2-40B4-BE49-F238E27FC236}">
                <a16:creationId xmlns:a16="http://schemas.microsoft.com/office/drawing/2014/main" id="{E1C5B597-4991-1E8B-9ACF-805CDB885B68}"/>
              </a:ext>
            </a:extLst>
          </p:cNvPr>
          <p:cNvSpPr>
            <a:spLocks noGrp="1"/>
          </p:cNvSpPr>
          <p:nvPr>
            <p:ph sz="half" idx="2"/>
          </p:nvPr>
        </p:nvSpPr>
        <p:spPr>
          <a:xfrm>
            <a:off x="1217614" y="1981200"/>
            <a:ext cx="10515598" cy="4602162"/>
          </a:xfrm>
        </p:spPr>
        <p:txBody>
          <a:bodyPr>
            <a:normAutofit fontScale="92500" lnSpcReduction="20000"/>
          </a:bodyPr>
          <a:lstStyle/>
          <a:p>
            <a:pPr marL="45720" indent="0">
              <a:buNone/>
            </a:pPr>
            <a:r>
              <a:rPr lang="en-US" dirty="0"/>
              <a:t>We transform raw data into insightful reporting that supports quick, confident decisions. Our management reports are designed to meet the needs of CEOs, CFOs, and operational leaders alike.</a:t>
            </a:r>
          </a:p>
          <a:p>
            <a:pPr fontAlgn="ctr"/>
            <a:r>
              <a:rPr lang="en-US" b="1" dirty="0"/>
              <a:t>Design of Dashboards (Power BI / Excel) </a:t>
            </a:r>
            <a:r>
              <a:rPr lang="en-US" dirty="0"/>
              <a:t>We build interactive dashboards that consolidate key financial and operational metrics. Whether using Power BI or Excel, our designs are intuitive, visually clear, and tailored to each department's needs.</a:t>
            </a:r>
          </a:p>
          <a:p>
            <a:pPr fontAlgn="ctr"/>
            <a:r>
              <a:rPr lang="en-US" b="1" dirty="0"/>
              <a:t>Monthly &amp; Quarterly Management Reports </a:t>
            </a:r>
            <a:r>
              <a:rPr lang="en-US" dirty="0"/>
              <a:t>We prepare structured management reports with financial statements (P&amp;L, balance sheet, cash flow), variance commentary, trend graphs, and actionable summaries. These reports are tailored for internal use or board meetings and include benchmarking if needed.</a:t>
            </a:r>
          </a:p>
          <a:p>
            <a:pPr fontAlgn="ctr"/>
            <a:r>
              <a:rPr lang="en-US" b="1" dirty="0"/>
              <a:t>KPIs &amp; Performance Metrics </a:t>
            </a:r>
            <a:r>
              <a:rPr lang="en-US" dirty="0"/>
              <a:t>We help define and track the metrics that matter most—such as revenue per employee, gross margin, store-level profit, inventory turnover, and more. We ensure every number you monitor links back to your strategic priorities.</a:t>
            </a:r>
          </a:p>
          <a:p>
            <a:pPr fontAlgn="ctr"/>
            <a:r>
              <a:rPr lang="en-US" b="1" dirty="0"/>
              <a:t>Variance Analysis (Budget vs. Actual) </a:t>
            </a:r>
            <a:r>
              <a:rPr lang="en-US" dirty="0"/>
              <a:t>Our reports identify why results deviated from expectations, whether due to pricing, volume, costs, or timing. We don’t just highlight the gaps—we explain them with context and root causes.</a:t>
            </a:r>
          </a:p>
          <a:p>
            <a:endParaRPr lang="en-US" dirty="0"/>
          </a:p>
        </p:txBody>
      </p:sp>
      <p:pic>
        <p:nvPicPr>
          <p:cNvPr id="3" name="Picture 2" descr="A black background with red dots and black text&#10;&#10;AI-generated content may be incorrect.">
            <a:extLst>
              <a:ext uri="{FF2B5EF4-FFF2-40B4-BE49-F238E27FC236}">
                <a16:creationId xmlns:a16="http://schemas.microsoft.com/office/drawing/2014/main" id="{49E91AD7-C3F7-5D43-20DD-00493D27D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35500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4D7F4-E04E-DF58-8E80-65344A1D28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79E3E9-6F7D-6718-8208-C07B586A1361}"/>
              </a:ext>
            </a:extLst>
          </p:cNvPr>
          <p:cNvSpPr>
            <a:spLocks noGrp="1"/>
          </p:cNvSpPr>
          <p:nvPr>
            <p:ph type="title"/>
          </p:nvPr>
        </p:nvSpPr>
        <p:spPr/>
        <p:txBody>
          <a:bodyPr>
            <a:normAutofit/>
          </a:bodyPr>
          <a:lstStyle/>
          <a:p>
            <a:r>
              <a:rPr lang="en-US" b="1" dirty="0"/>
              <a:t> Costing &amp; Profitability Analysis</a:t>
            </a:r>
            <a:endParaRPr lang="en-US" sz="3200" b="1" dirty="0"/>
          </a:p>
        </p:txBody>
      </p:sp>
      <p:sp>
        <p:nvSpPr>
          <p:cNvPr id="9" name="Content Placeholder 8">
            <a:extLst>
              <a:ext uri="{FF2B5EF4-FFF2-40B4-BE49-F238E27FC236}">
                <a16:creationId xmlns:a16="http://schemas.microsoft.com/office/drawing/2014/main" id="{1ED629DB-A91E-0956-0FF3-49BF41EBBA42}"/>
              </a:ext>
            </a:extLst>
          </p:cNvPr>
          <p:cNvSpPr>
            <a:spLocks noGrp="1"/>
          </p:cNvSpPr>
          <p:nvPr>
            <p:ph sz="half" idx="2"/>
          </p:nvPr>
        </p:nvSpPr>
        <p:spPr>
          <a:xfrm>
            <a:off x="1217614" y="1981200"/>
            <a:ext cx="10515598" cy="4602162"/>
          </a:xfrm>
        </p:spPr>
        <p:txBody>
          <a:bodyPr>
            <a:normAutofit fontScale="85000" lnSpcReduction="10000"/>
          </a:bodyPr>
          <a:lstStyle/>
          <a:p>
            <a:pPr marL="45720" indent="0">
              <a:buNone/>
            </a:pPr>
            <a:r>
              <a:rPr lang="en-US" dirty="0"/>
              <a:t>Many businesses operate without knowing the real cost of their products or services. We help you uncover your actual cost drivers and maximize profitability through actionable insights.</a:t>
            </a:r>
          </a:p>
          <a:p>
            <a:pPr fontAlgn="ctr"/>
            <a:r>
              <a:rPr lang="en-US" b="1" dirty="0"/>
              <a:t>Cost Structure Optimization </a:t>
            </a:r>
            <a:r>
              <a:rPr lang="en-US" dirty="0"/>
              <a:t>We assess all categories of expenses—direct, indirect, fixed, and variable—to identify non-essential costs, duplication, and inefficiencies. We then propose restructuring scenarios and cost-saving measures that maintain operational performance while improving financial results.</a:t>
            </a:r>
          </a:p>
          <a:p>
            <a:pPr fontAlgn="ctr"/>
            <a:r>
              <a:rPr lang="en-US" b="1" dirty="0"/>
              <a:t>Product/Service Costing Models </a:t>
            </a:r>
            <a:r>
              <a:rPr lang="en-US" dirty="0"/>
              <a:t>We build costing models that consider direct and indirect costs, labor, materials, and overhead. You’ll understand exactly how much each unit, product line, or service is costing you—and how to price accordingly.</a:t>
            </a:r>
          </a:p>
          <a:p>
            <a:pPr fontAlgn="ctr"/>
            <a:r>
              <a:rPr lang="en-US" b="1" dirty="0"/>
              <a:t>Break-Even &amp; Margin Analysis </a:t>
            </a:r>
            <a:r>
              <a:rPr lang="en-US" dirty="0"/>
              <a:t>We calculate break-even points by business unit, store, or product and analyze contribution and gross margins to determine where you are making or losing money. This helps identify underperforming products or regions and fine-tune your sales strategy.</a:t>
            </a:r>
          </a:p>
          <a:p>
            <a:pPr fontAlgn="ctr"/>
            <a:r>
              <a:rPr lang="en-US" b="1" dirty="0"/>
              <a:t>Profit Center &amp; Profitability </a:t>
            </a:r>
            <a:r>
              <a:rPr lang="en-US" dirty="0"/>
              <a:t>We design a profitability framework that attributes income and expenses to each cost or profit    center, such as a retail store, sales region, or product category. This enables you to compare performance and make informed decisions on expansion, closure, or resource allocation</a:t>
            </a:r>
            <a:r>
              <a:rPr lang="en-US" b="1" dirty="0"/>
              <a:t>.</a:t>
            </a:r>
            <a:endParaRPr lang="en-US" dirty="0"/>
          </a:p>
          <a:p>
            <a:pPr>
              <a:buNone/>
            </a:pPr>
            <a:endParaRPr lang="en-US" dirty="0"/>
          </a:p>
        </p:txBody>
      </p:sp>
      <p:pic>
        <p:nvPicPr>
          <p:cNvPr id="3" name="Picture 2" descr="A black background with red dots and black text&#10;&#10;AI-generated content may be incorrect.">
            <a:extLst>
              <a:ext uri="{FF2B5EF4-FFF2-40B4-BE49-F238E27FC236}">
                <a16:creationId xmlns:a16="http://schemas.microsoft.com/office/drawing/2014/main" id="{F339B169-44DD-38C7-A05D-7DBE2798F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1425" y="-457200"/>
            <a:ext cx="2057400" cy="2057400"/>
          </a:xfrm>
          <a:prstGeom prst="rect">
            <a:avLst/>
          </a:prstGeom>
        </p:spPr>
      </p:pic>
    </p:spTree>
    <p:extLst>
      <p:ext uri="{BB962C8B-B14F-4D97-AF65-F5344CB8AC3E}">
        <p14:creationId xmlns:p14="http://schemas.microsoft.com/office/powerpoint/2010/main" val="61738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2804891_win32_fixed.potx" id="{67E1CE12-4E7F-4E00-8450-70E8A44C0BA6}" vid="{5B359CD9-B23F-44EB-BBF8-9808683E469B}"/>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601</TotalTime>
  <Words>2355</Words>
  <Application>Microsoft Office PowerPoint</Application>
  <PresentationFormat>Custom</PresentationFormat>
  <Paragraphs>107</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Century Gothic</vt:lpstr>
      <vt:lpstr>Symbol</vt:lpstr>
      <vt:lpstr>World Presentation 16x9</vt:lpstr>
      <vt:lpstr>PowerPoint Presentation</vt:lpstr>
      <vt:lpstr>Message from the Founder</vt:lpstr>
      <vt:lpstr>Our Story</vt:lpstr>
      <vt:lpstr>Why we Exist ?</vt:lpstr>
      <vt:lpstr>Core Values</vt:lpstr>
      <vt:lpstr>Our Services</vt:lpstr>
      <vt:lpstr>Financial Planning &amp; Analysis (FP&amp;A)</vt:lpstr>
      <vt:lpstr>Management Reporting</vt:lpstr>
      <vt:lpstr> Costing &amp; Profitability Analysis</vt:lpstr>
      <vt:lpstr>Accounting Review &amp; Gap Analysis</vt:lpstr>
      <vt:lpstr>Cash Flow &amp; Working Capital Management</vt:lpstr>
      <vt:lpstr> Business Intelligence &amp; Data Analytics</vt:lpstr>
      <vt:lpstr>Feasibility Studies</vt:lpstr>
      <vt:lpstr>Meet Our Founder</vt:lpstr>
      <vt:lpstr>Mohamed Mostafa</vt:lpstr>
      <vt:lpstr>Past Experience</vt:lpstr>
      <vt:lpstr>Our Clients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Mostafa</dc:creator>
  <cp:lastModifiedBy>Mohamed Mostafa</cp:lastModifiedBy>
  <cp:revision>10</cp:revision>
  <dcterms:created xsi:type="dcterms:W3CDTF">2025-04-11T19:49:54Z</dcterms:created>
  <dcterms:modified xsi:type="dcterms:W3CDTF">2026-02-17T13:28:18Z</dcterms:modified>
</cp:coreProperties>
</file>